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90" r:id="rId3"/>
    <p:sldId id="258" r:id="rId4"/>
    <p:sldId id="291" r:id="rId5"/>
    <p:sldId id="345" r:id="rId6"/>
    <p:sldId id="346" r:id="rId7"/>
    <p:sldId id="344" r:id="rId8"/>
    <p:sldId id="340" r:id="rId9"/>
    <p:sldId id="343" r:id="rId10"/>
    <p:sldId id="342" r:id="rId11"/>
    <p:sldId id="341" r:id="rId12"/>
    <p:sldId id="339" r:id="rId13"/>
    <p:sldId id="335" r:id="rId14"/>
    <p:sldId id="338" r:id="rId15"/>
    <p:sldId id="337" r:id="rId16"/>
    <p:sldId id="336" r:id="rId17"/>
    <p:sldId id="319" r:id="rId18"/>
    <p:sldId id="334" r:id="rId19"/>
  </p:sldIdLst>
  <p:sldSz cx="9144000" cy="5143500" type="screen16x9"/>
  <p:notesSz cx="6858000" cy="9144000"/>
  <p:embeddedFontLst>
    <p:embeddedFont>
      <p:font typeface="Barlow Semi Condensed" panose="00000506000000000000" pitchFamily="2" charset="0"/>
      <p:regular r:id="rId21"/>
      <p:bold r:id="rId22"/>
      <p:italic r:id="rId23"/>
      <p:boldItalic r:id="rId24"/>
    </p:embeddedFont>
    <p:embeddedFont>
      <p:font typeface="Barlow Semi Condensed Medium" panose="00000606000000000000" pitchFamily="2" charset="0"/>
      <p:regular r:id="rId25"/>
      <p:italic r:id="rId26"/>
    </p:embeddedFont>
    <p:embeddedFont>
      <p:font typeface="Cambria Math" panose="02040503050406030204" pitchFamily="18" charset="0"/>
      <p:regular r:id="rId27"/>
    </p:embeddedFont>
    <p:embeddedFont>
      <p:font typeface="Fira Sans Extra Condensed" panose="020B0503050000020004" pitchFamily="34" charset="0"/>
      <p:regular r:id="rId28"/>
      <p:bold r:id="rId29"/>
      <p:italic r:id="rId30"/>
      <p:boldItalic r:id="rId31"/>
    </p:embeddedFont>
    <p:embeddedFont>
      <p:font typeface="Fira Sans Extra Condensed SemiBold" panose="020B0604020202020204"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Overpass"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4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7490af40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7490af40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7490af4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7490af4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67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WMF"/><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987355" y="1629550"/>
            <a:ext cx="4293005"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TEDA </a:t>
            </a:r>
            <a:r>
              <a:rPr lang="pt-BR" dirty="0" err="1"/>
              <a:t>Algorithm</a:t>
            </a:r>
            <a:endParaRPr dirty="0"/>
          </a:p>
        </p:txBody>
      </p:sp>
      <p:sp>
        <p:nvSpPr>
          <p:cNvPr id="59" name="Google Shape;59;p15"/>
          <p:cNvSpPr/>
          <p:nvPr/>
        </p:nvSpPr>
        <p:spPr>
          <a:xfrm rot="5400000">
            <a:off x="820171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37079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53986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70894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718465" y="995350"/>
            <a:ext cx="1230000" cy="12684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7110938" y="1253063"/>
            <a:ext cx="379746" cy="379756"/>
            <a:chOff x="-2571737" y="2403625"/>
            <a:chExt cx="292225" cy="291425"/>
          </a:xfrm>
          <a:solidFill>
            <a:schemeClr val="bg1">
              <a:lumMod val="50000"/>
            </a:schemeClr>
          </a:solidFill>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575680" y="1720354"/>
            <a:ext cx="1450500" cy="2856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 Stream</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6065665" y="2234050"/>
            <a:ext cx="1257300" cy="1278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4" name="Google Shape;74;p15"/>
          <p:cNvCxnSpPr>
            <a:stCxn id="63" idx="3"/>
            <a:endCxn id="61" idx="2"/>
          </p:cNvCxnSpPr>
          <p:nvPr/>
        </p:nvCxnSpPr>
        <p:spPr>
          <a:xfrm rot="5400000">
            <a:off x="6481165" y="2649550"/>
            <a:ext cx="1257300" cy="447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896515" y="2681500"/>
            <a:ext cx="1257300" cy="383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312015" y="2266000"/>
            <a:ext cx="1257300" cy="1214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grpSp>
        <p:nvGrpSpPr>
          <p:cNvPr id="77" name="Google Shape;77;p15"/>
          <p:cNvGrpSpPr/>
          <p:nvPr/>
        </p:nvGrpSpPr>
        <p:grpSpPr>
          <a:xfrm>
            <a:off x="5879568" y="3665292"/>
            <a:ext cx="351136" cy="365769"/>
            <a:chOff x="-65129950" y="2646800"/>
            <a:chExt cx="311125" cy="317425"/>
          </a:xfrm>
          <a:solidFill>
            <a:schemeClr val="bg1">
              <a:lumMod val="50000"/>
            </a:schemeClr>
          </a:solidFill>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703178" y="3665312"/>
            <a:ext cx="365756" cy="365747"/>
            <a:chOff x="1412450" y="1954475"/>
            <a:chExt cx="297750" cy="296175"/>
          </a:xfrm>
          <a:solidFill>
            <a:schemeClr val="bg1">
              <a:lumMod val="50000"/>
            </a:schemeClr>
          </a:solidFill>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520391" y="3665301"/>
            <a:ext cx="393186" cy="365766"/>
            <a:chOff x="-62890750" y="2296300"/>
            <a:chExt cx="330825" cy="317450"/>
          </a:xfrm>
          <a:solidFill>
            <a:schemeClr val="bg1">
              <a:lumMod val="50000"/>
            </a:schemeClr>
          </a:solidFill>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365021" y="3665286"/>
            <a:ext cx="365770" cy="365770"/>
            <a:chOff x="-3137650" y="2408950"/>
            <a:chExt cx="291450" cy="292125"/>
          </a:xfrm>
          <a:solidFill>
            <a:schemeClr val="bg1">
              <a:lumMod val="50000"/>
            </a:schemeClr>
          </a:solidFill>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75;p33">
            <a:extLst>
              <a:ext uri="{FF2B5EF4-FFF2-40B4-BE49-F238E27FC236}">
                <a16:creationId xmlns:a16="http://schemas.microsoft.com/office/drawing/2014/main" id="{9DC28914-2FFF-C2F4-0F52-612DFA02FC81}"/>
              </a:ext>
            </a:extLst>
          </p:cNvPr>
          <p:cNvSpPr txBox="1">
            <a:spLocks noGrp="1"/>
          </p:cNvSpPr>
          <p:nvPr>
            <p:ph type="subTitle" idx="1"/>
          </p:nvPr>
        </p:nvSpPr>
        <p:spPr>
          <a:xfrm>
            <a:off x="61631" y="2732731"/>
            <a:ext cx="5647313" cy="12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Pedro Henrique Meira de Andrade</a:t>
            </a:r>
          </a:p>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Git: pedrohmeiraa</a:t>
            </a:r>
            <a:endParaRPr sz="1300" b="1"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Supervisor: Prof. Dr. Ivanovitch Medeiros Dantas da Silva</a:t>
            </a:r>
            <a:endParaRPr sz="1300"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Graduate Program in Electrical and Computer Engineering (PPgEEC/UFRN)</a:t>
            </a:r>
            <a:endParaRPr sz="1300" dirty="0">
              <a:solidFill>
                <a:schemeClr val="tx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9" name="Google Shape;458;p49">
                <a:extLst>
                  <a:ext uri="{FF2B5EF4-FFF2-40B4-BE49-F238E27FC236}">
                    <a16:creationId xmlns:a16="http://schemas.microsoft.com/office/drawing/2014/main" id="{48D9683E-E429-927C-4AC3-06E13DF435C4}"/>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Following the same reasoning, the typicality (</a:t>
                </a:r>
                <a14:m>
                  <m:oMath xmlns:m="http://schemas.openxmlformats.org/officeDocument/2006/math">
                    <m:sSub>
                      <m:sSubPr>
                        <m:ctrlPr>
                          <a:rPr lang="en-US" sz="1800" i="1" smtClean="0">
                            <a:solidFill>
                              <a:schemeClr val="tx1"/>
                            </a:solidFill>
                            <a:latin typeface="Cambria Math" panose="02040503050406030204" pitchFamily="18" charset="0"/>
                            <a:ea typeface="Lato"/>
                            <a:cs typeface="Lato"/>
                            <a:sym typeface="Lato"/>
                          </a:rPr>
                        </m:ctrlPr>
                      </m:sSubPr>
                      <m:e>
                        <m:r>
                          <a:rPr lang="en-US" sz="1800" i="1" smtClean="0">
                            <a:solidFill>
                              <a:schemeClr val="tx1"/>
                            </a:solidFill>
                            <a:latin typeface="Cambria Math" panose="02040503050406030204" pitchFamily="18" charset="0"/>
                            <a:ea typeface="Cambria Math" panose="02040503050406030204" pitchFamily="18" charset="0"/>
                            <a:cs typeface="Lato"/>
                            <a:sym typeface="Lato"/>
                          </a:rPr>
                          <m:t>𝜏</m:t>
                        </m:r>
                      </m:e>
                      <m:sub>
                        <m:r>
                          <a:rPr lang="pt-BR" sz="1800" i="1" smtClean="0">
                            <a:solidFill>
                              <a:schemeClr val="tx1"/>
                            </a:solidFill>
                            <a:latin typeface="Cambria Math" panose="02040503050406030204" pitchFamily="18" charset="0"/>
                            <a:ea typeface="Lato"/>
                            <a:cs typeface="Lato"/>
                            <a:sym typeface="Lato"/>
                          </a:rPr>
                          <m:t>𝑘</m:t>
                        </m:r>
                      </m:sub>
                    </m:sSub>
                    <m:r>
                      <a:rPr lang="pt-BR" sz="1800" i="1" smtClean="0">
                        <a:solidFill>
                          <a:schemeClr val="tx1"/>
                        </a:solidFill>
                        <a:latin typeface="Cambria Math" panose="02040503050406030204" pitchFamily="18" charset="0"/>
                        <a:ea typeface="Lato"/>
                        <a:cs typeface="Lato"/>
                        <a:sym typeface="Lato"/>
                      </a:rPr>
                      <m:t>(</m:t>
                    </m:r>
                    <m:r>
                      <a:rPr lang="pt-BR" sz="1800" i="1" smtClean="0">
                        <a:solidFill>
                          <a:schemeClr val="tx1"/>
                        </a:solidFill>
                        <a:latin typeface="Cambria Math" panose="02040503050406030204" pitchFamily="18" charset="0"/>
                        <a:ea typeface="Lato"/>
                        <a:cs typeface="Lato"/>
                        <a:sym typeface="Lato"/>
                      </a:rPr>
                      <m:t>𝑥</m:t>
                    </m:r>
                    <m:r>
                      <a:rPr lang="pt-BR" sz="1800" i="1" smtClean="0">
                        <a:solidFill>
                          <a:schemeClr val="tx1"/>
                        </a:solidFill>
                        <a:latin typeface="Cambria Math" panose="02040503050406030204" pitchFamily="18" charset="0"/>
                        <a:ea typeface="Lato"/>
                        <a:cs typeface="Lato"/>
                        <a:sym typeface="Lato"/>
                      </a:rPr>
                      <m:t>)</m:t>
                    </m:r>
                  </m:oMath>
                </a14:m>
                <a:r>
                  <a:rPr lang="en-US" sz="1800" dirty="0">
                    <a:solidFill>
                      <a:schemeClr val="tx1"/>
                    </a:solidFill>
                    <a:latin typeface="Lato"/>
                    <a:ea typeface="Lato"/>
                    <a:cs typeface="Lato"/>
                    <a:sym typeface="Lato"/>
                  </a:rPr>
                  <a:t>) of the data sample </a:t>
                </a:r>
                <a:r>
                  <a:rPr lang="en-US" sz="1800" b="1" i="1" dirty="0">
                    <a:solidFill>
                      <a:schemeClr val="tx1"/>
                    </a:solidFill>
                    <a:latin typeface="Lato"/>
                    <a:ea typeface="Lato"/>
                    <a:cs typeface="Lato"/>
                    <a:sym typeface="Lato"/>
                  </a:rPr>
                  <a:t>x</a:t>
                </a:r>
                <a:r>
                  <a:rPr lang="en-US" sz="1800" dirty="0">
                    <a:solidFill>
                      <a:schemeClr val="tx1"/>
                    </a:solidFill>
                    <a:latin typeface="Lato"/>
                    <a:ea typeface="Lato"/>
                    <a:cs typeface="Lato"/>
                    <a:sym typeface="Lato"/>
                  </a:rPr>
                  <a:t>, at time </a:t>
                </a:r>
                <a:r>
                  <a:rPr lang="en-US" sz="1800" b="1" i="1" dirty="0">
                    <a:solidFill>
                      <a:schemeClr val="tx1"/>
                    </a:solidFill>
                    <a:latin typeface="Lato"/>
                    <a:ea typeface="Lato"/>
                    <a:cs typeface="Lato"/>
                    <a:sym typeface="Lato"/>
                  </a:rPr>
                  <a:t>k</a:t>
                </a:r>
                <a:r>
                  <a:rPr lang="en-US" sz="1800" dirty="0">
                    <a:solidFill>
                      <a:schemeClr val="tx1"/>
                    </a:solidFill>
                    <a:latin typeface="Lato"/>
                    <a:ea typeface="Lato"/>
                    <a:cs typeface="Lato"/>
                    <a:sym typeface="Lato"/>
                  </a:rPr>
                  <a:t>, is given by</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pt-BR" sz="2400" i="1" smtClean="0">
                          <a:solidFill>
                            <a:schemeClr val="tx1"/>
                          </a:solidFill>
                          <a:highlight>
                            <a:srgbClr val="FFFFFF"/>
                          </a:highlight>
                          <a:latin typeface="Cambria Math" panose="02040503050406030204" pitchFamily="18" charset="0"/>
                        </a:rPr>
                        <m:t>−</m:t>
                      </m:r>
                      <m:f>
                        <m:fPr>
                          <m:ctrlPr>
                            <a:rPr lang="pt-BR" sz="2400" i="1">
                              <a:solidFill>
                                <a:schemeClr val="tx1"/>
                              </a:solidFill>
                              <a:highlight>
                                <a:srgbClr val="FFFFFF"/>
                              </a:highlight>
                              <a:latin typeface="Cambria Math" panose="02040503050406030204" pitchFamily="18" charset="0"/>
                            </a:rPr>
                          </m:ctrlPr>
                        </m:fPr>
                        <m:num>
                          <m:sSup>
                            <m:sSupPr>
                              <m:ctrlPr>
                                <a:rPr lang="pt-BR" sz="2400" i="1">
                                  <a:solidFill>
                                    <a:schemeClr val="tx1"/>
                                  </a:solidFill>
                                  <a:highlight>
                                    <a:srgbClr val="FFFFFF"/>
                                  </a:highlight>
                                  <a:latin typeface="Cambria Math" panose="02040503050406030204" pitchFamily="18" charset="0"/>
                                </a:rPr>
                              </m:ctrlPr>
                            </m:sSupPr>
                            <m:e>
                              <m:d>
                                <m:dPr>
                                  <m:ctrlPr>
                                    <a:rPr lang="pt-BR" sz="2400" i="1">
                                      <a:solidFill>
                                        <a:schemeClr val="tx1"/>
                                      </a:solidFill>
                                      <a:highlight>
                                        <a:srgbClr val="FFFFFF"/>
                                      </a:highlight>
                                      <a:latin typeface="Cambria Math" panose="02040503050406030204" pitchFamily="18" charset="0"/>
                                    </a:rPr>
                                  </m:ctrlPr>
                                </m:dPr>
                                <m:e>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e>
                              </m:d>
                            </m:e>
                            <m:sup>
                              <m:r>
                                <a:rPr lang="pt-BR" sz="2400" i="1">
                                  <a:solidFill>
                                    <a:schemeClr val="tx1"/>
                                  </a:solidFill>
                                  <a:highlight>
                                    <a:srgbClr val="FFFFFF"/>
                                  </a:highlight>
                                  <a:latin typeface="Cambria Math" panose="02040503050406030204" pitchFamily="18" charset="0"/>
                                </a:rPr>
                                <m:t>𝑇</m:t>
                              </m:r>
                            </m:sup>
                          </m:sSup>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num>
                        <m:den>
                          <m:r>
                            <a:rPr lang="pt-BR" sz="2400" i="1">
                              <a:solidFill>
                                <a:schemeClr val="tx1"/>
                              </a:solidFill>
                              <a:highlight>
                                <a:srgbClr val="FFFFFF"/>
                              </a:highlight>
                              <a:latin typeface="Cambria Math" panose="02040503050406030204" pitchFamily="18" charset="0"/>
                            </a:rPr>
                            <m:t>𝑘</m:t>
                          </m:r>
                          <m:sSubSup>
                            <m:sSubSupPr>
                              <m:ctrlPr>
                                <a:rPr lang="pt-BR" sz="2400" i="1">
                                  <a:solidFill>
                                    <a:schemeClr val="tx1"/>
                                  </a:solidFill>
                                  <a:highlight>
                                    <a:srgbClr val="FFFFFF"/>
                                  </a:highlight>
                                  <a:latin typeface="Cambria Math" panose="02040503050406030204" pitchFamily="18" charset="0"/>
                                </a:rPr>
                              </m:ctrlPr>
                            </m:sSubSupPr>
                            <m:e>
                              <m:r>
                                <a:rPr lang="pt-BR" sz="24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a:solidFill>
                                    <a:schemeClr val="tx1"/>
                                  </a:solidFill>
                                  <a:highlight>
                                    <a:srgbClr val="FFFFFF"/>
                                  </a:highlight>
                                  <a:latin typeface="Cambria Math" panose="02040503050406030204" pitchFamily="18" charset="0"/>
                                </a:rPr>
                                <m:t>𝑘</m:t>
                              </m:r>
                            </m:sub>
                            <m:sup>
                              <m:r>
                                <a:rPr lang="pt-BR" sz="2400" i="1">
                                  <a:solidFill>
                                    <a:schemeClr val="tx1"/>
                                  </a:solidFill>
                                  <a:highlight>
                                    <a:srgbClr val="FFFFFF"/>
                                  </a:highlight>
                                  <a:latin typeface="Cambria Math" panose="02040503050406030204" pitchFamily="18" charset="0"/>
                                </a:rPr>
                                <m:t>2</m:t>
                              </m:r>
                            </m:sup>
                          </m:sSubSup>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p:sp>
            <p:nvSpPr>
              <p:cNvPr id="9" name="Google Shape;458;p49">
                <a:extLst>
                  <a:ext uri="{FF2B5EF4-FFF2-40B4-BE49-F238E27FC236}">
                    <a16:creationId xmlns:a16="http://schemas.microsoft.com/office/drawing/2014/main" id="{48D9683E-E429-927C-4AC3-06E13DF435C4}"/>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4514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8" name="Google Shape;458;p49">
                <a:extLst>
                  <a:ext uri="{FF2B5EF4-FFF2-40B4-BE49-F238E27FC236}">
                    <a16:creationId xmlns:a16="http://schemas.microsoft.com/office/drawing/2014/main" id="{E819671E-D0DC-126A-200F-608E3F65C5BE}"/>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Finally,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and normalized typicality (</a:t>
                </a:r>
                <a14:m>
                  <m:oMath xmlns:m="http://schemas.openxmlformats.org/officeDocument/2006/math">
                    <m:sSub>
                      <m:sSubPr>
                        <m:ctrlPr>
                          <a:rPr lang="ar-AE"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𝑡</m:t>
                        </m:r>
                      </m:e>
                      <m:sub>
                        <m:r>
                          <a:rPr lang="ar-AE" sz="1800" i="1">
                            <a:solidFill>
                              <a:schemeClr val="tx1"/>
                            </a:solidFill>
                            <a:highlight>
                              <a:srgbClr val="FFFFFF"/>
                            </a:highlight>
                            <a:latin typeface="Cambria Math" panose="02040503050406030204" pitchFamily="18" charset="0"/>
                          </a:rPr>
                          <m:t>𝑘</m:t>
                        </m:r>
                      </m:sub>
                    </m:sSub>
                    <m:d>
                      <m:dPr>
                        <m:ctrlPr>
                          <a:rPr lang="ar-AE" sz="1800" i="1">
                            <a:solidFill>
                              <a:schemeClr val="tx1"/>
                            </a:solidFill>
                            <a:highlight>
                              <a:srgbClr val="FFFFFF"/>
                            </a:highlight>
                            <a:latin typeface="Cambria Math" panose="02040503050406030204" pitchFamily="18" charset="0"/>
                          </a:rPr>
                        </m:ctrlPr>
                      </m:dPr>
                      <m:e>
                        <m:r>
                          <a:rPr lang="ar-AE" sz="1800" i="1">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are given</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𝜁</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p:txBody>
          </p:sp>
        </mc:Choice>
        <mc:Fallback>
          <p:sp>
            <p:nvSpPr>
              <p:cNvPr id="8" name="Google Shape;458;p49">
                <a:extLst>
                  <a:ext uri="{FF2B5EF4-FFF2-40B4-BE49-F238E27FC236}">
                    <a16:creationId xmlns:a16="http://schemas.microsoft.com/office/drawing/2014/main" id="{E819671E-D0DC-126A-200F-608E3F65C5BE}"/>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646826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C21E3CE3-4FA0-0186-FE6B-4477B3CB1B9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Now, the next step: Outlier Detection!</a:t>
                </a:r>
              </a:p>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One of the simplest and most well-known methods in the literature is to use “</a:t>
                </a:r>
                <a14:m>
                  <m:oMath xmlns:m="http://schemas.openxmlformats.org/officeDocument/2006/math">
                    <m:r>
                      <a:rPr lang="pt-BR" sz="1800" i="1" smtClean="0">
                        <a:solidFill>
                          <a:schemeClr val="tx1"/>
                        </a:solidFill>
                        <a:latin typeface="Cambria Math" panose="02040503050406030204" pitchFamily="18" charset="0"/>
                        <a:ea typeface="Lato"/>
                        <a:cs typeface="Lato"/>
                        <a:sym typeface="Lato"/>
                      </a:rPr>
                      <m:t>𝑚</m:t>
                    </m:r>
                    <m:r>
                      <a:rPr lang="pt-BR" sz="1800" i="1" smtClean="0">
                        <a:solidFill>
                          <a:schemeClr val="tx1"/>
                        </a:solidFill>
                        <a:latin typeface="Cambria Math" panose="02040503050406030204" pitchFamily="18" charset="0"/>
                        <a:ea typeface="Cambria Math" panose="02040503050406030204" pitchFamily="18" charset="0"/>
                        <a:cs typeface="Lato"/>
                        <a:sym typeface="Lato"/>
                      </a:rPr>
                      <m:t>𝜎</m:t>
                    </m:r>
                  </m:oMath>
                </a14:m>
                <a:r>
                  <a:rPr lang="en-US" sz="1800" dirty="0">
                    <a:solidFill>
                      <a:schemeClr val="tx1"/>
                    </a:solidFill>
                    <a:latin typeface="Lato"/>
                    <a:ea typeface="Lato"/>
                    <a:cs typeface="Lato"/>
                    <a:sym typeface="Lato"/>
                  </a:rPr>
                  <a:t>” as a threshold for classification -&gt;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mc:Choice>
        <mc:Fallback>
          <p:sp>
            <p:nvSpPr>
              <p:cNvPr id="5" name="Google Shape;458;p49">
                <a:extLst>
                  <a:ext uri="{FF2B5EF4-FFF2-40B4-BE49-F238E27FC236}">
                    <a16:creationId xmlns:a16="http://schemas.microsoft.com/office/drawing/2014/main" id="{C21E3CE3-4FA0-0186-FE6B-4477B3CB1B9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t="-7469" r="-619"/>
                </a:stretch>
              </a:blipFill>
            </p:spPr>
            <p:txBody>
              <a:bodyPr/>
              <a:lstStyle/>
              <a:p>
                <a:r>
                  <a:rPr lang="pt-BR">
                    <a:noFill/>
                  </a:rPr>
                  <a:t> </a:t>
                </a:r>
              </a:p>
            </p:txBody>
          </p:sp>
        </mc:Fallback>
      </mc:AlternateContent>
      <p:pic>
        <p:nvPicPr>
          <p:cNvPr id="6" name="Gráfico 5">
            <a:extLst>
              <a:ext uri="{FF2B5EF4-FFF2-40B4-BE49-F238E27FC236}">
                <a16:creationId xmlns:a16="http://schemas.microsoft.com/office/drawing/2014/main" id="{9D9BAE9D-E90D-E75B-4E9A-55EC59BB3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29" y="2090789"/>
            <a:ext cx="4783128" cy="2391564"/>
          </a:xfrm>
          <a:prstGeom prst="rect">
            <a:avLst/>
          </a:prstGeom>
        </p:spPr>
      </p:pic>
      <p:pic>
        <p:nvPicPr>
          <p:cNvPr id="7" name="Imagem 6">
            <a:extLst>
              <a:ext uri="{FF2B5EF4-FFF2-40B4-BE49-F238E27FC236}">
                <a16:creationId xmlns:a16="http://schemas.microsoft.com/office/drawing/2014/main" id="{96FE2632-31A5-A65E-9F8C-8C49AFF710CC}"/>
              </a:ext>
            </a:extLst>
          </p:cNvPr>
          <p:cNvPicPr>
            <a:picLocks noChangeAspect="1"/>
          </p:cNvPicPr>
          <p:nvPr/>
        </p:nvPicPr>
        <p:blipFill>
          <a:blip r:embed="rId5"/>
          <a:stretch>
            <a:fillRect/>
          </a:stretch>
        </p:blipFill>
        <p:spPr>
          <a:xfrm>
            <a:off x="4767957" y="1988168"/>
            <a:ext cx="3788827" cy="2839519"/>
          </a:xfrm>
          <a:prstGeom prst="rect">
            <a:avLst/>
          </a:prstGeom>
        </p:spPr>
      </p:pic>
    </p:spTree>
    <p:extLst>
      <p:ext uri="{BB962C8B-B14F-4D97-AF65-F5344CB8AC3E}">
        <p14:creationId xmlns:p14="http://schemas.microsoft.com/office/powerpoint/2010/main" val="3007147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12" name="Google Shape;458;p49">
            <a:extLst>
              <a:ext uri="{FF2B5EF4-FFF2-40B4-BE49-F238E27FC236}">
                <a16:creationId xmlns:a16="http://schemas.microsoft.com/office/drawing/2014/main" id="{BF780E4B-80BA-C1D7-706C-A9C54CB0F7DC}"/>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pt-BR" sz="1800" dirty="0" err="1">
                <a:solidFill>
                  <a:schemeClr val="tx1"/>
                </a:solidFill>
                <a:latin typeface="Lato"/>
                <a:ea typeface="Lato"/>
                <a:cs typeface="Lato"/>
                <a:sym typeface="Lato"/>
              </a:rPr>
              <a:t>But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if</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my</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dataset</a:t>
            </a:r>
            <a:r>
              <a:rPr lang="pt-BR" sz="1800" dirty="0">
                <a:solidFill>
                  <a:schemeClr val="tx1"/>
                </a:solidFill>
                <a:latin typeface="Lato"/>
                <a:ea typeface="Lato"/>
                <a:cs typeface="Lato"/>
                <a:sym typeface="Lato"/>
              </a:rPr>
              <a:t> do </a:t>
            </a:r>
            <a:r>
              <a:rPr lang="pt-BR" sz="1800" dirty="0" err="1">
                <a:solidFill>
                  <a:schemeClr val="tx1"/>
                </a:solidFill>
                <a:latin typeface="Lato"/>
                <a:ea typeface="Lato"/>
                <a:cs typeface="Lato"/>
                <a:sym typeface="Lato"/>
              </a:rPr>
              <a:t>not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have</a:t>
            </a:r>
            <a:r>
              <a:rPr lang="pt-BR" sz="1800" dirty="0">
                <a:solidFill>
                  <a:schemeClr val="tx1"/>
                </a:solidFill>
                <a:latin typeface="Lato"/>
                <a:ea typeface="Lato"/>
                <a:cs typeface="Lato"/>
                <a:sym typeface="Lato"/>
              </a:rPr>
              <a:t> a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p:pic>
        <p:nvPicPr>
          <p:cNvPr id="13" name="Gráfico 12">
            <a:extLst>
              <a:ext uri="{FF2B5EF4-FFF2-40B4-BE49-F238E27FC236}">
                <a16:creationId xmlns:a16="http://schemas.microsoft.com/office/drawing/2014/main" id="{3E2665D8-B1C5-E785-CE13-D1D43D00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253" y="2001143"/>
            <a:ext cx="4442468" cy="2221234"/>
          </a:xfrm>
          <a:prstGeom prst="rect">
            <a:avLst/>
          </a:prstGeom>
        </p:spPr>
      </p:pic>
      <p:pic>
        <p:nvPicPr>
          <p:cNvPr id="14" name="Picture 2" descr="Thinking Emoji [Download Thinking Emoji in PNG] | Emoji Island">
            <a:extLst>
              <a:ext uri="{FF2B5EF4-FFF2-40B4-BE49-F238E27FC236}">
                <a16:creationId xmlns:a16="http://schemas.microsoft.com/office/drawing/2014/main" id="{8D29F8F2-2E69-044C-C15D-54EE3C781D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7411" y="2133966"/>
            <a:ext cx="2204952" cy="2204952"/>
          </a:xfrm>
          <a:prstGeom prst="rect">
            <a:avLst/>
          </a:prstGeom>
          <a:noFill/>
          <a:extLst>
            <a:ext uri="{909E8E84-426E-40DD-AFC4-6F175D3DCCD1}">
              <a14:hiddenFill xmlns:a14="http://schemas.microsoft.com/office/drawing/2010/main">
                <a:solidFill>
                  <a:srgbClr val="FFFFFF"/>
                </a:solidFill>
              </a14:hiddenFill>
            </a:ext>
          </a:extLst>
        </p:spPr>
      </p:pic>
      <p:sp>
        <p:nvSpPr>
          <p:cNvPr id="15" name="Sinal de Multiplicação 14">
            <a:extLst>
              <a:ext uri="{FF2B5EF4-FFF2-40B4-BE49-F238E27FC236}">
                <a16:creationId xmlns:a16="http://schemas.microsoft.com/office/drawing/2014/main" id="{8E60E414-073F-EF34-1F11-D7D08B5205A0}"/>
              </a:ext>
            </a:extLst>
          </p:cNvPr>
          <p:cNvSpPr/>
          <p:nvPr/>
        </p:nvSpPr>
        <p:spPr>
          <a:xfrm>
            <a:off x="2318875" y="2313077"/>
            <a:ext cx="1721223" cy="184673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697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10" name="Google Shape;458;p49">
                <a:extLst>
                  <a:ext uri="{FF2B5EF4-FFF2-40B4-BE49-F238E27FC236}">
                    <a16:creationId xmlns:a16="http://schemas.microsoft.com/office/drawing/2014/main" id="{A895ACD3-7BB2-F8ED-C29A-91D33A7DAF7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In a dataset with a </a:t>
                </a:r>
                <a:r>
                  <a:rPr lang="en-US" sz="1800" b="1" dirty="0">
                    <a:solidFill>
                      <a:schemeClr val="tx1"/>
                    </a:solidFill>
                    <a:latin typeface="Lato"/>
                    <a:ea typeface="Lato"/>
                    <a:cs typeface="Lato"/>
                    <a:sym typeface="Lato"/>
                  </a:rPr>
                  <a:t>significant number of samples </a:t>
                </a:r>
                <a:r>
                  <a:rPr lang="en-US" sz="1800" dirty="0">
                    <a:solidFill>
                      <a:schemeClr val="tx1"/>
                    </a:solidFill>
                    <a:latin typeface="Lato"/>
                    <a:ea typeface="Lato"/>
                    <a:cs typeface="Lato"/>
                    <a:sym typeface="Lato"/>
                  </a:rPr>
                  <a:t>and for </a:t>
                </a:r>
                <a:r>
                  <a:rPr lang="en-US" sz="1800" b="1" dirty="0">
                    <a:solidFill>
                      <a:schemeClr val="tx1"/>
                    </a:solidFill>
                    <a:latin typeface="Lato"/>
                    <a:ea typeface="Lato"/>
                    <a:cs typeface="Lato"/>
                    <a:sym typeface="Lato"/>
                  </a:rPr>
                  <a:t>any data distribution</a:t>
                </a:r>
                <a:r>
                  <a:rPr lang="en-US" sz="1800" dirty="0">
                    <a:solidFill>
                      <a:schemeClr val="tx1"/>
                    </a:solidFill>
                    <a:latin typeface="Lato"/>
                    <a:ea typeface="Lato"/>
                    <a:cs typeface="Lato"/>
                    <a:sym typeface="Lato"/>
                  </a:rPr>
                  <a:t>, it is possible to use </a:t>
                </a:r>
                <a:r>
                  <a:rPr lang="en-US" sz="1800" b="1" u="sng" dirty="0">
                    <a:solidFill>
                      <a:schemeClr val="tx1"/>
                    </a:solidFill>
                    <a:latin typeface="Lato"/>
                    <a:ea typeface="Lato"/>
                    <a:cs typeface="Lato"/>
                    <a:sym typeface="Lato"/>
                  </a:rPr>
                  <a:t>Chebyshev Inequality</a:t>
                </a:r>
                <a:r>
                  <a:rPr lang="en-US" sz="1800" dirty="0">
                    <a:solidFill>
                      <a:schemeClr val="tx1"/>
                    </a:solidFill>
                    <a:latin typeface="Lato"/>
                    <a:ea typeface="Lato"/>
                    <a:cs typeface="Lato"/>
                    <a:sym typeface="Lato"/>
                  </a:rPr>
                  <a:t>.</a:t>
                </a:r>
              </a:p>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This inequality states that the probability of the samples being away from the mean is lower or equal to </a:t>
                </a:r>
                <a14:m>
                  <m:oMath xmlns:m="http://schemas.openxmlformats.org/officeDocument/2006/math">
                    <m:f>
                      <m:fPr>
                        <m:ctrlPr>
                          <a:rPr lang="en-US" sz="1800" i="1" smtClean="0">
                            <a:solidFill>
                              <a:schemeClr val="tx1"/>
                            </a:solidFill>
                            <a:latin typeface="Cambria Math" panose="02040503050406030204" pitchFamily="18" charset="0"/>
                            <a:ea typeface="Lato"/>
                            <a:cs typeface="Lato"/>
                            <a:sym typeface="Lato"/>
                          </a:rPr>
                        </m:ctrlPr>
                      </m:fPr>
                      <m:num>
                        <m:r>
                          <a:rPr lang="pt-BR" sz="1800" i="1" smtClean="0">
                            <a:solidFill>
                              <a:schemeClr val="tx1"/>
                            </a:solidFill>
                            <a:latin typeface="Cambria Math" panose="02040503050406030204" pitchFamily="18" charset="0"/>
                            <a:ea typeface="Lato"/>
                            <a:cs typeface="Lato"/>
                            <a:sym typeface="Lato"/>
                          </a:rPr>
                          <m:t>1</m:t>
                        </m:r>
                      </m:num>
                      <m:den>
                        <m:sSup>
                          <m:sSupPr>
                            <m:ctrlPr>
                              <a:rPr lang="en-US" sz="1800" i="1" smtClean="0">
                                <a:solidFill>
                                  <a:schemeClr val="tx1"/>
                                </a:solidFill>
                                <a:latin typeface="Cambria Math" panose="02040503050406030204" pitchFamily="18" charset="0"/>
                                <a:ea typeface="Lato"/>
                                <a:cs typeface="Lato"/>
                                <a:sym typeface="Lato"/>
                              </a:rPr>
                            </m:ctrlPr>
                          </m:sSupPr>
                          <m:e>
                            <m:r>
                              <a:rPr lang="pt-BR" sz="1800" i="1" smtClean="0">
                                <a:solidFill>
                                  <a:schemeClr val="tx1"/>
                                </a:solidFill>
                                <a:latin typeface="Cambria Math" panose="02040503050406030204" pitchFamily="18" charset="0"/>
                                <a:ea typeface="Lato"/>
                                <a:cs typeface="Lato"/>
                                <a:sym typeface="Lato"/>
                              </a:rPr>
                              <m:t>𝑚</m:t>
                            </m:r>
                          </m:e>
                          <m:sup>
                            <m:r>
                              <a:rPr lang="pt-BR" sz="1800" i="1" smtClean="0">
                                <a:solidFill>
                                  <a:schemeClr val="tx1"/>
                                </a:solidFill>
                                <a:latin typeface="Cambria Math" panose="02040503050406030204" pitchFamily="18" charset="0"/>
                                <a:ea typeface="Lato"/>
                                <a:cs typeface="Lato"/>
                                <a:sym typeface="Lato"/>
                              </a:rPr>
                              <m:t>2</m:t>
                            </m:r>
                          </m:sup>
                        </m:sSup>
                      </m:den>
                    </m:f>
                    <m:r>
                      <a:rPr lang="pt-BR" sz="1800" i="1" smtClean="0">
                        <a:solidFill>
                          <a:schemeClr val="tx1"/>
                        </a:solidFill>
                        <a:latin typeface="Cambria Math" panose="02040503050406030204" pitchFamily="18" charset="0"/>
                        <a:ea typeface="Lato"/>
                        <a:cs typeface="Lato"/>
                        <a:sym typeface="Lato"/>
                      </a:rPr>
                      <m:t>.</m:t>
                    </m:r>
                  </m:oMath>
                </a14:m>
                <a:endParaRPr lang="pt-BR" sz="2400" i="1" dirty="0">
                  <a:solidFill>
                    <a:schemeClr val="tx1"/>
                  </a:solidFill>
                  <a:highlight>
                    <a:srgbClr val="FFFFFF"/>
                  </a:highlight>
                  <a:latin typeface="Cambria Math" panose="02040503050406030204" pitchFamily="18" charset="0"/>
                </a:endParaRPr>
              </a:p>
            </p:txBody>
          </p:sp>
        </mc:Choice>
        <mc:Fallback>
          <p:sp>
            <p:nvSpPr>
              <p:cNvPr id="10" name="Google Shape;458;p49">
                <a:extLst>
                  <a:ext uri="{FF2B5EF4-FFF2-40B4-BE49-F238E27FC236}">
                    <a16:creationId xmlns:a16="http://schemas.microsoft.com/office/drawing/2014/main" id="{A895ACD3-7BB2-F8ED-C29A-91D33A7DAF7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r="-61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FBB6B908-ACF6-162C-2A37-73117D3E43CA}"/>
                  </a:ext>
                </a:extLst>
              </p:cNvPr>
              <p:cNvSpPr txBox="1"/>
              <p:nvPr/>
            </p:nvSpPr>
            <p:spPr>
              <a:xfrm>
                <a:off x="2707341" y="2783550"/>
                <a:ext cx="3729318" cy="77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300" b="0" i="0" smtClean="0">
                          <a:solidFill>
                            <a:schemeClr val="tx1"/>
                          </a:solidFill>
                          <a:highlight>
                            <a:srgbClr val="FFFFFF"/>
                          </a:highlight>
                          <a:latin typeface="Cambria Math" panose="02040503050406030204" pitchFamily="18" charset="0"/>
                        </a:rPr>
                        <m:t>Pr</m:t>
                      </m:r>
                      <m:r>
                        <a:rPr lang="pt-BR" sz="2300" b="0" i="1" smtClean="0">
                          <a:solidFill>
                            <a:schemeClr val="tx1"/>
                          </a:solidFill>
                          <a:highlight>
                            <a:srgbClr val="FFFFFF"/>
                          </a:highlight>
                          <a:latin typeface="Cambria Math" panose="02040503050406030204" pitchFamily="18" charset="0"/>
                        </a:rPr>
                        <m:t>⁡(</m:t>
                      </m:r>
                      <m:d>
                        <m:dPr>
                          <m:begChr m:val="|"/>
                          <m:endChr m:val="|"/>
                          <m:ctrlPr>
                            <a:rPr lang="pt-BR" sz="2300" b="0" i="1" smtClean="0">
                              <a:solidFill>
                                <a:schemeClr val="tx1"/>
                              </a:solidFill>
                              <a:highlight>
                                <a:srgbClr val="FFFFFF"/>
                              </a:highlight>
                              <a:latin typeface="Cambria Math" panose="02040503050406030204" pitchFamily="18" charset="0"/>
                            </a:rPr>
                          </m:ctrlPr>
                        </m:dPr>
                        <m:e>
                          <m:r>
                            <a:rPr lang="pt-BR" sz="2300" b="0" i="1" smtClean="0">
                              <a:solidFill>
                                <a:schemeClr val="tx1"/>
                              </a:solidFill>
                              <a:highlight>
                                <a:srgbClr val="FFFFFF"/>
                              </a:highlight>
                              <a:latin typeface="Cambria Math" panose="02040503050406030204" pitchFamily="18" charset="0"/>
                            </a:rPr>
                            <m:t>𝑋</m:t>
                          </m:r>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𝜇</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𝑚</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𝜎</m:t>
                      </m:r>
                      <m:r>
                        <a:rPr lang="pt-BR" sz="2300" b="0" i="1" smtClean="0">
                          <a:solidFill>
                            <a:schemeClr val="tx1"/>
                          </a:solidFill>
                          <a:highlight>
                            <a:srgbClr val="FFFFFF"/>
                          </a:highlight>
                          <a:latin typeface="Cambria Math" panose="02040503050406030204" pitchFamily="18" charset="0"/>
                        </a:rPr>
                        <m:t>)</m:t>
                      </m:r>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r>
                            <a:rPr lang="pt-BR" sz="2300" b="0" i="1" smtClean="0">
                              <a:solidFill>
                                <a:schemeClr val="tx1"/>
                              </a:solidFill>
                              <a:highlight>
                                <a:srgbClr val="FFFFFF"/>
                              </a:highlight>
                              <a:latin typeface="Cambria Math" panose="02040503050406030204" pitchFamily="18" charset="0"/>
                            </a:rPr>
                            <m:t>1</m:t>
                          </m:r>
                        </m:num>
                        <m:den>
                          <m:sSup>
                            <m:sSupPr>
                              <m:ctrlPr>
                                <a:rPr lang="pt-BR"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den>
                      </m:f>
                    </m:oMath>
                  </m:oMathPara>
                </a14:m>
                <a:endParaRPr lang="pt-BR" sz="2300" dirty="0">
                  <a:solidFill>
                    <a:schemeClr val="tx1"/>
                  </a:solidFill>
                </a:endParaRPr>
              </a:p>
            </p:txBody>
          </p:sp>
        </mc:Choice>
        <mc:Fallback>
          <p:sp>
            <p:nvSpPr>
              <p:cNvPr id="11" name="CaixaDeTexto 10">
                <a:extLst>
                  <a:ext uri="{FF2B5EF4-FFF2-40B4-BE49-F238E27FC236}">
                    <a16:creationId xmlns:a16="http://schemas.microsoft.com/office/drawing/2014/main" id="{FBB6B908-ACF6-162C-2A37-73117D3E43CA}"/>
                  </a:ext>
                </a:extLst>
              </p:cNvPr>
              <p:cNvSpPr txBox="1">
                <a:spLocks noRot="1" noChangeAspect="1" noMove="1" noResize="1" noEditPoints="1" noAdjustHandles="1" noChangeArrowheads="1" noChangeShapeType="1" noTextEdit="1"/>
              </p:cNvSpPr>
              <p:nvPr/>
            </p:nvSpPr>
            <p:spPr>
              <a:xfrm>
                <a:off x="2707341" y="2783550"/>
                <a:ext cx="3729318" cy="77880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52888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8" name="Google Shape;458;p49">
                <a:extLst>
                  <a:ext uri="{FF2B5EF4-FFF2-40B4-BE49-F238E27FC236}">
                    <a16:creationId xmlns:a16="http://schemas.microsoft.com/office/drawing/2014/main" id="{A5CDBF21-0B89-D7DB-02ED-605599967ECD}"/>
                  </a:ext>
                </a:extLst>
              </p:cNvPr>
              <p:cNvSpPr txBox="1">
                <a:spLocks/>
              </p:cNvSpPr>
              <p:nvPr/>
            </p:nvSpPr>
            <p:spPr>
              <a:xfrm>
                <a:off x="621563" y="1104775"/>
                <a:ext cx="7878300" cy="28845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In 1996, </a:t>
                </a:r>
                <a:r>
                  <a:rPr lang="en-US" sz="1800" dirty="0" err="1">
                    <a:solidFill>
                      <a:schemeClr val="tx1"/>
                    </a:solidFill>
                    <a:latin typeface="Lato"/>
                    <a:ea typeface="Lato"/>
                    <a:cs typeface="Lato"/>
                    <a:sym typeface="Lato"/>
                  </a:rPr>
                  <a:t>Bernieri’s</a:t>
                </a:r>
                <a:r>
                  <a:rPr lang="en-US" sz="1800" dirty="0">
                    <a:solidFill>
                      <a:schemeClr val="tx1"/>
                    </a:solidFill>
                    <a:latin typeface="Lato"/>
                    <a:ea typeface="Lato"/>
                    <a:cs typeface="Lato"/>
                    <a:sym typeface="Lato"/>
                  </a:rPr>
                  <a:t> work have adapted it to use normalized eccentricity, as expressed in Equation below</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r>
                                <a:rPr lang="pt-BR" sz="2400" i="1" smtClean="0">
                                  <a:solidFill>
                                    <a:schemeClr val="tx1"/>
                                  </a:solidFill>
                                  <a:highlight>
                                    <a:srgbClr val="FFFFFF"/>
                                  </a:highlight>
                                  <a:latin typeface="Cambria Math" panose="02040503050406030204" pitchFamily="18" charset="0"/>
                                </a:rPr>
                                <m:t>𝑚</m:t>
                              </m:r>
                            </m:e>
                            <m:sup>
                              <m:r>
                                <a:rPr lang="pt-BR" sz="2400" i="1" smtClean="0">
                                  <a:solidFill>
                                    <a:schemeClr val="tx1"/>
                                  </a:solidFill>
                                  <a:highlight>
                                    <a:srgbClr val="FFFFFF"/>
                                  </a:highlight>
                                  <a:latin typeface="Cambria Math" panose="02040503050406030204" pitchFamily="18" charset="0"/>
                                </a:rPr>
                                <m:t>2</m:t>
                              </m:r>
                            </m:sup>
                          </m:sSup>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num>
                        <m:den>
                          <m:r>
                            <a:rPr lang="pt-BR" sz="2400" i="1" smtClean="0">
                              <a:solidFill>
                                <a:schemeClr val="tx1"/>
                              </a:solidFill>
                              <a:highlight>
                                <a:srgbClr val="FFFFFF"/>
                              </a:highlight>
                              <a:latin typeface="Cambria Math" panose="02040503050406030204" pitchFamily="18" charset="0"/>
                            </a:rPr>
                            <m:t>2</m:t>
                          </m:r>
                          <m:r>
                            <a:rPr lang="pt-BR" sz="2400" i="1" smtClean="0">
                              <a:solidFill>
                                <a:schemeClr val="tx1"/>
                              </a:solidFill>
                              <a:highlight>
                                <a:srgbClr val="FFFFFF"/>
                              </a:highlight>
                              <a:latin typeface="Cambria Math" panose="02040503050406030204" pitchFamily="18" charset="0"/>
                            </a:rPr>
                            <m:t>𝑘</m:t>
                          </m:r>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p:sp>
            <p:nvSpPr>
              <p:cNvPr id="8" name="Google Shape;458;p49">
                <a:extLst>
                  <a:ext uri="{FF2B5EF4-FFF2-40B4-BE49-F238E27FC236}">
                    <a16:creationId xmlns:a16="http://schemas.microsoft.com/office/drawing/2014/main" id="{A5CDBF21-0B89-D7DB-02ED-605599967ECD}"/>
                  </a:ext>
                </a:extLst>
              </p:cNvPr>
              <p:cNvSpPr txBox="1">
                <a:spLocks noRot="1" noChangeAspect="1" noMove="1" noResize="1" noEditPoints="1" noAdjustHandles="1" noChangeArrowheads="1" noChangeShapeType="1" noTextEdit="1"/>
              </p:cNvSpPr>
              <p:nvPr/>
            </p:nvSpPr>
            <p:spPr>
              <a:xfrm>
                <a:off x="621563" y="1104775"/>
                <a:ext cx="7878300" cy="2884519"/>
              </a:xfrm>
              <a:prstGeom prst="rect">
                <a:avLst/>
              </a:prstGeom>
              <a:blipFill>
                <a:blip r:embed="rId2"/>
                <a:stretch>
                  <a:fillRect l="-929" r="-619"/>
                </a:stretch>
              </a:blipFill>
            </p:spPr>
            <p:txBody>
              <a:bodyPr/>
              <a:lstStyle/>
              <a:p>
                <a:r>
                  <a:rPr lang="pt-BR">
                    <a:noFill/>
                  </a:rPr>
                  <a:t> </a:t>
                </a:r>
              </a:p>
            </p:txBody>
          </p:sp>
        </mc:Fallback>
      </mc:AlternateContent>
    </p:spTree>
    <p:extLst>
      <p:ext uri="{BB962C8B-B14F-4D97-AF65-F5344CB8AC3E}">
        <p14:creationId xmlns:p14="http://schemas.microsoft.com/office/powerpoint/2010/main" val="895129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Therefore,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represents the </a:t>
                </a:r>
                <a:r>
                  <a:rPr lang="en-US" sz="1800" b="1" i="1" dirty="0">
                    <a:solidFill>
                      <a:schemeClr val="tx1"/>
                    </a:solidFill>
                    <a:latin typeface="Lato"/>
                    <a:ea typeface="Lato"/>
                    <a:cs typeface="Lato"/>
                    <a:sym typeface="Lato"/>
                  </a:rPr>
                  <a:t>threshold of sensitivity of the method</a:t>
                </a:r>
                <a:r>
                  <a:rPr lang="en-US" sz="1800" dirty="0">
                    <a:solidFill>
                      <a:schemeClr val="tx1"/>
                    </a:solidFill>
                    <a:latin typeface="Lato"/>
                    <a:ea typeface="Lato"/>
                    <a:cs typeface="Lato"/>
                    <a:sym typeface="Lato"/>
                  </a:rPr>
                  <a:t>. The larger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the less sensitive the algorithm will be. If the normalized typicality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sym typeface="Overpass"/>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sym typeface="Overpass"/>
                          </a:rPr>
                          <m:t>𝜁</m:t>
                        </m:r>
                      </m:e>
                      <m:sub>
                        <m:r>
                          <a:rPr lang="ar-AE" sz="1800" i="1" smtClean="0">
                            <a:solidFill>
                              <a:schemeClr val="tx1"/>
                            </a:solidFill>
                            <a:highlight>
                              <a:srgbClr val="FFFFFF"/>
                            </a:highlight>
                            <a:latin typeface="Cambria Math" panose="02040503050406030204" pitchFamily="18" charset="0"/>
                            <a:sym typeface="Overpass"/>
                          </a:rPr>
                          <m:t>𝑘</m:t>
                        </m:r>
                      </m:sub>
                    </m:sSub>
                    <m:d>
                      <m:dPr>
                        <m:ctrlPr>
                          <a:rPr lang="ar-AE" sz="1800" i="1" smtClean="0">
                            <a:solidFill>
                              <a:schemeClr val="tx1"/>
                            </a:solidFill>
                            <a:highlight>
                              <a:srgbClr val="FFFFFF"/>
                            </a:highlight>
                            <a:latin typeface="Cambria Math" panose="02040503050406030204" pitchFamily="18" charset="0"/>
                            <a:sym typeface="Overpass"/>
                          </a:rPr>
                        </m:ctrlPr>
                      </m:dPr>
                      <m:e>
                        <m:r>
                          <a:rPr lang="ar-AE" sz="1800" i="1" smtClean="0">
                            <a:solidFill>
                              <a:schemeClr val="tx1"/>
                            </a:solidFill>
                            <a:highlight>
                              <a:srgbClr val="FFFFFF"/>
                            </a:highlight>
                            <a:latin typeface="Cambria Math" panose="02040503050406030204" pitchFamily="18" charset="0"/>
                            <a:sym typeface="Overpass"/>
                          </a:rPr>
                          <m:t>𝑥</m:t>
                        </m:r>
                      </m:e>
                    </m:d>
                  </m:oMath>
                </a14:m>
                <a:r>
                  <a:rPr lang="en-US" sz="1800" dirty="0">
                    <a:solidFill>
                      <a:schemeClr val="tx1"/>
                    </a:solidFill>
                    <a:latin typeface="Lato"/>
                    <a:ea typeface="Lato"/>
                    <a:cs typeface="Lato"/>
                    <a:sym typeface="Lato"/>
                  </a:rPr>
                  <a:t>) is greater than the second term, being a true proposition, then </a:t>
                </a:r>
                <a14:m>
                  <m:oMath xmlns:m="http://schemas.openxmlformats.org/officeDocument/2006/math">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𝑘</m:t>
                        </m:r>
                      </m:sub>
                    </m:sSub>
                  </m:oMath>
                </a14:m>
                <a:r>
                  <a:rPr lang="en-US" sz="1800" dirty="0">
                    <a:solidFill>
                      <a:schemeClr val="tx1"/>
                    </a:solidFill>
                    <a:latin typeface="Lato"/>
                    <a:ea typeface="Lato"/>
                    <a:cs typeface="Lato"/>
                    <a:sym typeface="Lato"/>
                  </a:rPr>
                  <a:t> will be an outlier.</a:t>
                </a:r>
              </a:p>
              <a:p>
                <a:pPr marL="88900" algn="ctr">
                  <a:buClr>
                    <a:srgbClr val="073763"/>
                  </a:buClr>
                  <a:buSzPts val="2200"/>
                </a:pPr>
                <a:endParaRPr lang="ar-AE" sz="2400" dirty="0">
                  <a:solidFill>
                    <a:srgbClr val="002060"/>
                  </a:solidFill>
                  <a:highlight>
                    <a:srgbClr val="FFFFFF"/>
                  </a:highlight>
                </a:endParaRPr>
              </a:p>
            </p:txBody>
          </p:sp>
        </mc:Choice>
        <mc:Fallback>
          <p:sp>
            <p:nvSpPr>
              <p:cNvPr id="5" name="Google Shape;458;p49">
                <a:extLst>
                  <a:ext uri="{FF2B5EF4-FFF2-40B4-BE49-F238E27FC236}">
                    <a16:creationId xmlns:a16="http://schemas.microsoft.com/office/drawing/2014/main" id="{6061AE09-22F6-5CA1-FD9F-23A93FB41DF6}"/>
                  </a:ext>
                </a:extLst>
              </p:cNvPr>
              <p:cNvSpPr txBox="1">
                <a:spLocks noRot="1" noChangeAspect="1" noMove="1" noResize="1" noEditPoints="1" noAdjustHandles="1" noChangeArrowheads="1" noChangeShapeType="1" noTextEdit="1"/>
              </p:cNvSpPr>
              <p:nvPr/>
            </p:nvSpPr>
            <p:spPr>
              <a:xfrm>
                <a:off x="621563" y="1104776"/>
                <a:ext cx="7878300" cy="1594276"/>
              </a:xfrm>
              <a:prstGeom prst="rect">
                <a:avLst/>
              </a:prstGeom>
              <a:blipFill>
                <a:blip r:embed="rId2"/>
                <a:stretch>
                  <a:fillRect l="-929" t="-3053" r="-619"/>
                </a:stretch>
              </a:blipFill>
            </p:spPr>
            <p:txBody>
              <a:bodyPr/>
              <a:lstStyle/>
              <a:p>
                <a:r>
                  <a:rPr lang="pt-BR">
                    <a:noFill/>
                  </a:rPr>
                  <a:t> </a:t>
                </a:r>
              </a:p>
            </p:txBody>
          </p:sp>
        </mc:Fallback>
      </mc:AlternateContent>
      <p:pic>
        <p:nvPicPr>
          <p:cNvPr id="6" name="Picture 2" descr="Simple ways to Detect Outliers. In Machine learning, whenever we train… |  by Uzma Alfatmi | Medium">
            <a:extLst>
              <a:ext uri="{FF2B5EF4-FFF2-40B4-BE49-F238E27FC236}">
                <a16:creationId xmlns:a16="http://schemas.microsoft.com/office/drawing/2014/main" id="{F7E513A8-DDAE-E468-3911-758073A9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4" t="14318" r="12737" b="9415"/>
          <a:stretch/>
        </p:blipFill>
        <p:spPr bwMode="auto">
          <a:xfrm>
            <a:off x="1440702" y="2420574"/>
            <a:ext cx="3530954" cy="231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A8BF2E23-8BF9-C9AF-1B8D-239B39524BDA}"/>
                  </a:ext>
                </a:extLst>
              </p:cNvPr>
              <p:cNvSpPr txBox="1"/>
              <p:nvPr/>
            </p:nvSpPr>
            <p:spPr>
              <a:xfrm>
                <a:off x="5368564" y="2910853"/>
                <a:ext cx="2334734" cy="802527"/>
              </a:xfrm>
              <a:prstGeom prst="rect">
                <a:avLst/>
              </a:prstGeom>
              <a:noFill/>
              <a:ln>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2300" b="0" i="1" smtClean="0">
                              <a:solidFill>
                                <a:schemeClr val="tx1"/>
                              </a:solidFill>
                              <a:highlight>
                                <a:srgbClr val="FFFFFF"/>
                              </a:highlight>
                              <a:latin typeface="Cambria Math" panose="02040503050406030204" pitchFamily="18" charset="0"/>
                            </a:rPr>
                          </m:ctrlPr>
                        </m:sSubPr>
                        <m:e>
                          <m:r>
                            <a:rPr lang="ar-AE" sz="2300" b="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300" b="0" i="1" smtClean="0">
                              <a:solidFill>
                                <a:schemeClr val="tx1"/>
                              </a:solidFill>
                              <a:highlight>
                                <a:srgbClr val="FFFFFF"/>
                              </a:highlight>
                              <a:latin typeface="Cambria Math" panose="02040503050406030204" pitchFamily="18" charset="0"/>
                            </a:rPr>
                            <m:t>𝑘</m:t>
                          </m:r>
                        </m:sub>
                      </m:sSub>
                      <m:d>
                        <m:dPr>
                          <m:ctrlPr>
                            <a:rPr lang="ar-AE" sz="2300" b="0" i="1" smtClean="0">
                              <a:solidFill>
                                <a:schemeClr val="tx1"/>
                              </a:solidFill>
                              <a:highlight>
                                <a:srgbClr val="FFFFFF"/>
                              </a:highlight>
                              <a:latin typeface="Cambria Math" panose="02040503050406030204" pitchFamily="18" charset="0"/>
                            </a:rPr>
                          </m:ctrlPr>
                        </m:dPr>
                        <m:e>
                          <m:r>
                            <a:rPr lang="ar-AE" sz="2300" b="0" i="1" smtClean="0">
                              <a:solidFill>
                                <a:schemeClr val="tx1"/>
                              </a:solidFill>
                              <a:highlight>
                                <a:srgbClr val="FFFFFF"/>
                              </a:highlight>
                              <a:latin typeface="Cambria Math" panose="02040503050406030204" pitchFamily="18" charset="0"/>
                            </a:rPr>
                            <m:t>𝑥</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sSup>
                            <m:sSupPr>
                              <m:ctrlPr>
                                <a:rPr lang="ar-AE"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rPr>
                            <m:t>1</m:t>
                          </m:r>
                        </m:num>
                        <m:den>
                          <m:r>
                            <a:rPr lang="pt-BR" sz="2300" b="0" i="1" smtClean="0">
                              <a:solidFill>
                                <a:schemeClr val="tx1"/>
                              </a:solidFill>
                              <a:highlight>
                                <a:srgbClr val="FFFFFF"/>
                              </a:highlight>
                              <a:latin typeface="Cambria Math" panose="02040503050406030204" pitchFamily="18" charset="0"/>
                            </a:rPr>
                            <m:t>2</m:t>
                          </m:r>
                          <m:r>
                            <a:rPr lang="pt-BR" sz="2300" b="0" i="1" smtClean="0">
                              <a:solidFill>
                                <a:schemeClr val="tx1"/>
                              </a:solidFill>
                              <a:highlight>
                                <a:srgbClr val="FFFFFF"/>
                              </a:highlight>
                              <a:latin typeface="Cambria Math" panose="02040503050406030204" pitchFamily="18" charset="0"/>
                            </a:rPr>
                            <m:t>𝑘</m:t>
                          </m:r>
                        </m:den>
                      </m:f>
                    </m:oMath>
                  </m:oMathPara>
                </a14:m>
                <a:endParaRPr lang="pt-BR" sz="2300" dirty="0"/>
              </a:p>
            </p:txBody>
          </p:sp>
        </mc:Choice>
        <mc:Fallback>
          <p:sp>
            <p:nvSpPr>
              <p:cNvPr id="7" name="CaixaDeTexto 6">
                <a:extLst>
                  <a:ext uri="{FF2B5EF4-FFF2-40B4-BE49-F238E27FC236}">
                    <a16:creationId xmlns:a16="http://schemas.microsoft.com/office/drawing/2014/main" id="{A8BF2E23-8BF9-C9AF-1B8D-239B39524BDA}"/>
                  </a:ext>
                </a:extLst>
              </p:cNvPr>
              <p:cNvSpPr txBox="1">
                <a:spLocks noRot="1" noChangeAspect="1" noMove="1" noResize="1" noEditPoints="1" noAdjustHandles="1" noChangeArrowheads="1" noChangeShapeType="1" noTextEdit="1"/>
              </p:cNvSpPr>
              <p:nvPr/>
            </p:nvSpPr>
            <p:spPr>
              <a:xfrm>
                <a:off x="5368564" y="2910853"/>
                <a:ext cx="2334734" cy="802527"/>
              </a:xfrm>
              <a:prstGeom prst="rect">
                <a:avLst/>
              </a:prstGeom>
              <a:blipFill>
                <a:blip r:embed="rId4"/>
                <a:stretch>
                  <a:fillRect/>
                </a:stretch>
              </a:blipFill>
              <a:ln>
                <a:solidFill>
                  <a:schemeClr val="tx1">
                    <a:lumMod val="95000"/>
                    <a:lumOff val="5000"/>
                  </a:schemeClr>
                </a:solidFill>
              </a:ln>
            </p:spPr>
            <p:txBody>
              <a:bodyPr/>
              <a:lstStyle/>
              <a:p>
                <a:r>
                  <a:rPr lang="pt-BR">
                    <a:noFill/>
                  </a:rPr>
                  <a:t> </a:t>
                </a:r>
              </a:p>
            </p:txBody>
          </p:sp>
        </mc:Fallback>
      </mc:AlternateContent>
    </p:spTree>
    <p:extLst>
      <p:ext uri="{BB962C8B-B14F-4D97-AF65-F5344CB8AC3E}">
        <p14:creationId xmlns:p14="http://schemas.microsoft.com/office/powerpoint/2010/main" val="3481366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pSp>
        <p:nvGrpSpPr>
          <p:cNvPr id="958" name="Google Shape;958;p96"/>
          <p:cNvGrpSpPr/>
          <p:nvPr/>
        </p:nvGrpSpPr>
        <p:grpSpPr>
          <a:xfrm>
            <a:off x="4360149" y="632092"/>
            <a:ext cx="3879489" cy="3879489"/>
            <a:chOff x="4522050" y="622650"/>
            <a:chExt cx="3898200" cy="3898200"/>
          </a:xfrm>
        </p:grpSpPr>
        <p:sp>
          <p:nvSpPr>
            <p:cNvPr id="959" name="Google Shape;959;p96"/>
            <p:cNvSpPr/>
            <p:nvPr/>
          </p:nvSpPr>
          <p:spPr>
            <a:xfrm>
              <a:off x="4522050" y="622650"/>
              <a:ext cx="3898200" cy="3898200"/>
            </a:xfrm>
            <a:prstGeom prst="ellipse">
              <a:avLst/>
            </a:prstGeom>
            <a:solidFill>
              <a:schemeClr val="tx1"/>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60" name="Google Shape;960;p96"/>
            <p:cNvSpPr/>
            <p:nvPr/>
          </p:nvSpPr>
          <p:spPr>
            <a:xfrm>
              <a:off x="4698900" y="799500"/>
              <a:ext cx="3544500" cy="3544500"/>
            </a:xfrm>
            <a:prstGeom prst="ellipse">
              <a:avLst/>
            </a:prstGeom>
            <a:solidFill>
              <a:srgbClr val="FFFFFF"/>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61" name="Google Shape;961;p96"/>
          <p:cNvSpPr txBox="1"/>
          <p:nvPr/>
        </p:nvSpPr>
        <p:spPr>
          <a:xfrm>
            <a:off x="874997" y="2742647"/>
            <a:ext cx="32919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tx1"/>
                </a:solidFill>
                <a:latin typeface="Barlow Semi Condensed Medium"/>
                <a:ea typeface="Barlow Semi Condensed Medium"/>
                <a:cs typeface="Barlow Semi Condensed Medium"/>
                <a:sym typeface="Barlow Semi Condensed Medium"/>
              </a:rPr>
              <a:t>—George E. P. Box (British statistician)</a:t>
            </a:r>
            <a:endParaRPr sz="1600" dirty="0">
              <a:solidFill>
                <a:schemeClr val="tx1"/>
              </a:solidFill>
              <a:latin typeface="Barlow Semi Condensed Medium"/>
              <a:ea typeface="Barlow Semi Condensed Medium"/>
              <a:cs typeface="Barlow Semi Condensed Medium"/>
              <a:sym typeface="Barlow Semi Condensed Medium"/>
            </a:endParaRPr>
          </a:p>
        </p:txBody>
      </p:sp>
      <p:sp>
        <p:nvSpPr>
          <p:cNvPr id="962" name="Google Shape;962;p96"/>
          <p:cNvSpPr txBox="1"/>
          <p:nvPr/>
        </p:nvSpPr>
        <p:spPr>
          <a:xfrm>
            <a:off x="1068250" y="1853400"/>
            <a:ext cx="3291900" cy="10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i="1" dirty="0">
                <a:solidFill>
                  <a:schemeClr val="tx1"/>
                </a:solidFill>
                <a:latin typeface="Barlow Semi Condensed"/>
                <a:ea typeface="Barlow Semi Condensed"/>
                <a:cs typeface="Barlow Semi Condensed"/>
                <a:sym typeface="Barlow Semi Condensed"/>
              </a:rPr>
              <a:t>“All models are wrong, but some are useful”.</a:t>
            </a:r>
            <a:endParaRPr sz="2600" b="1" i="1" dirty="0">
              <a:solidFill>
                <a:schemeClr val="tx1"/>
              </a:solidFill>
              <a:latin typeface="Barlow Semi Condensed"/>
              <a:ea typeface="Barlow Semi Condensed"/>
              <a:cs typeface="Barlow Semi Condensed"/>
              <a:sym typeface="Barlow Semi Condensed"/>
            </a:endParaRPr>
          </a:p>
        </p:txBody>
      </p:sp>
      <p:pic>
        <p:nvPicPr>
          <p:cNvPr id="963" name="Google Shape;963;p96"/>
          <p:cNvPicPr preferRelativeResize="0"/>
          <p:nvPr/>
        </p:nvPicPr>
        <p:blipFill rotWithShape="1">
          <a:blip r:embed="rId3">
            <a:alphaModFix/>
          </a:blip>
          <a:srcRect t="14330" b="14337"/>
          <a:stretch/>
        </p:blipFill>
        <p:spPr>
          <a:xfrm>
            <a:off x="4718153" y="995200"/>
            <a:ext cx="3144600" cy="3153000"/>
          </a:xfrm>
          <a:prstGeom prst="ellipse">
            <a:avLst/>
          </a:prstGeom>
          <a:noFill/>
          <a:ln>
            <a:noFill/>
          </a:ln>
        </p:spPr>
      </p:pic>
      <p:sp>
        <p:nvSpPr>
          <p:cNvPr id="964" name="Google Shape;964;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49"/>
          <p:cNvSpPr txBox="1">
            <a:spLocks noGrp="1"/>
          </p:cNvSpPr>
          <p:nvPr>
            <p:ph type="title"/>
          </p:nvPr>
        </p:nvSpPr>
        <p:spPr>
          <a:xfrm>
            <a:off x="-1748117" y="1773586"/>
            <a:ext cx="9287435" cy="753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tx1"/>
                </a:solidFill>
                <a:latin typeface="Lato"/>
                <a:ea typeface="Lato"/>
                <a:cs typeface="Lato"/>
                <a:sym typeface="Lato"/>
              </a:rPr>
              <a:t>Let’s go to</a:t>
            </a:r>
            <a:endParaRPr sz="5400" dirty="0">
              <a:solidFill>
                <a:schemeClr val="tx1"/>
              </a:solidFill>
              <a:latin typeface="Lato"/>
              <a:ea typeface="Lato"/>
              <a:cs typeface="Lato"/>
              <a:sym typeface="Lato"/>
            </a:endParaRPr>
          </a:p>
        </p:txBody>
      </p:sp>
      <p:sp>
        <p:nvSpPr>
          <p:cNvPr id="460" name="Google Shape;46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050" name="Picture 2" descr="Projeto Jupyter – Wikipédia, a enciclopédia livre">
            <a:extLst>
              <a:ext uri="{FF2B5EF4-FFF2-40B4-BE49-F238E27FC236}">
                <a16:creationId xmlns:a16="http://schemas.microsoft.com/office/drawing/2014/main" id="{4C31E685-0890-0F72-FAEB-8C1D37462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3372"/>
            <a:ext cx="2585291" cy="29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TEDA (Typicality and Eccentricity Data Analytics) Algorithm</a:t>
            </a:r>
            <a:r>
              <a:rPr lang="en-US" dirty="0">
                <a:solidFill>
                  <a:schemeClr val="tx1"/>
                </a:solidFill>
                <a:highlight>
                  <a:srgbClr val="FFFFFF"/>
                </a:highlight>
                <a:latin typeface="Lato"/>
                <a:ea typeface="Lato"/>
                <a:cs typeface="Lato"/>
                <a:sym typeface="Lato"/>
              </a:rPr>
              <a:t> was proposed by </a:t>
            </a:r>
            <a:r>
              <a:rPr lang="en-US" dirty="0" err="1">
                <a:solidFill>
                  <a:schemeClr val="tx1"/>
                </a:solidFill>
                <a:highlight>
                  <a:srgbClr val="FFFFFF"/>
                </a:highlight>
                <a:latin typeface="Lato"/>
                <a:ea typeface="Lato"/>
                <a:cs typeface="Lato"/>
                <a:sym typeface="Lato"/>
              </a:rPr>
              <a:t>Angelov</a:t>
            </a:r>
            <a:r>
              <a:rPr lang="en-US" dirty="0">
                <a:solidFill>
                  <a:schemeClr val="tx1"/>
                </a:solidFill>
                <a:highlight>
                  <a:srgbClr val="FFFFFF"/>
                </a:highlight>
                <a:latin typeface="Lato"/>
                <a:ea typeface="Lato"/>
                <a:cs typeface="Lato"/>
                <a:sym typeface="Lato"/>
              </a:rPr>
              <a:t> in 2014 to detect anomalies in data streams. </a:t>
            </a:r>
          </a:p>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is the similarity of a sample to the rest of the set (based on distances between samples), while </a:t>
            </a:r>
            <a:r>
              <a:rPr lang="en-US" b="1" dirty="0">
                <a:solidFill>
                  <a:schemeClr val="tx1"/>
                </a:solidFill>
                <a:highlight>
                  <a:srgbClr val="FFFFFF"/>
                </a:highlight>
                <a:latin typeface="Lato"/>
                <a:ea typeface="Lato"/>
                <a:cs typeface="Lato"/>
                <a:sym typeface="Lato"/>
              </a:rPr>
              <a:t>eccentricity</a:t>
            </a:r>
            <a:r>
              <a:rPr lang="en-US" dirty="0">
                <a:solidFill>
                  <a:schemeClr val="tx1"/>
                </a:solidFill>
                <a:highlight>
                  <a:srgbClr val="FFFFFF"/>
                </a:highlight>
                <a:latin typeface="Lato"/>
                <a:ea typeface="Lato"/>
                <a:cs typeface="Lato"/>
                <a:sym typeface="Lato"/>
              </a:rPr>
              <a:t> is its opposite when indicating how different a sample is from the rest of the collected data.</a:t>
            </a:r>
          </a:p>
          <a:p>
            <a:pPr marL="374650" indent="-285750" algn="just">
              <a:buClr>
                <a:srgbClr val="073763"/>
              </a:buClr>
              <a:buSzPts val="2200"/>
              <a:buFont typeface="Arial" panose="020B0604020202020204" pitchFamily="34" charset="0"/>
              <a:buChar char="•"/>
            </a:pPr>
            <a:r>
              <a:rPr lang="en-US" dirty="0" err="1">
                <a:solidFill>
                  <a:schemeClr val="tx1"/>
                </a:solidFill>
                <a:highlight>
                  <a:srgbClr val="FFFFFF"/>
                </a:highlight>
                <a:latin typeface="Lato"/>
                <a:ea typeface="Lato"/>
                <a:cs typeface="Lato"/>
                <a:sym typeface="Lato"/>
              </a:rPr>
              <a:t>Datastreams</a:t>
            </a:r>
            <a:r>
              <a:rPr lang="en-US" dirty="0">
                <a:solidFill>
                  <a:schemeClr val="tx1"/>
                </a:solidFill>
                <a:highlight>
                  <a:srgbClr val="FFFFFF"/>
                </a:highlight>
                <a:latin typeface="Lato"/>
                <a:ea typeface="Lato"/>
                <a:cs typeface="Lato"/>
                <a:sym typeface="Lato"/>
              </a:rPr>
              <a:t>.</a:t>
            </a:r>
          </a:p>
          <a:p>
            <a:pPr marL="374650" indent="-285750" algn="just">
              <a:buClr>
                <a:srgbClr val="073763"/>
              </a:buClr>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TEDA uses the sum of the geometric distances between the analyzed sample and the other samples in the set. The higher this value, the greater the eccentricity of the sample in relation to the others and, consequently, the lower the value of typicality.</a:t>
            </a:r>
            <a:endParaRPr lang="en-US" sz="1800" dirty="0">
              <a:solidFill>
                <a:srgbClr val="073763"/>
              </a:solidFill>
              <a:highlight>
                <a:srgbClr val="FFFFFF"/>
              </a:highlight>
              <a:latin typeface="Lato"/>
              <a:ea typeface="Lato"/>
              <a:cs typeface="Lato"/>
              <a:sym typeface="Lato"/>
            </a:endParaRPr>
          </a:p>
          <a:p>
            <a:pPr algn="just"/>
            <a:endParaRPr lang="en-US" sz="1500" b="1" dirty="0">
              <a:highlight>
                <a:srgbClr val="FFFFFF"/>
              </a:highlight>
            </a:endParaRPr>
          </a:p>
          <a:p>
            <a:pPr marL="457200" algn="just"/>
            <a:endParaRPr lang="en-US" sz="1200" dirty="0">
              <a:highlight>
                <a:srgbClr val="FFFFFF"/>
              </a:highlight>
            </a:endParaRPr>
          </a:p>
        </p:txBody>
      </p:sp>
      <p:pic>
        <p:nvPicPr>
          <p:cNvPr id="1026" name="Picture 2" descr="Cloud, communication, data, streaming icon - Download on Iconfinder">
            <a:extLst>
              <a:ext uri="{FF2B5EF4-FFF2-40B4-BE49-F238E27FC236}">
                <a16:creationId xmlns:a16="http://schemas.microsoft.com/office/drawing/2014/main" id="{91AA3EEE-D64B-0687-1D22-70BB8D54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057" y="1361513"/>
            <a:ext cx="2626659" cy="26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5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66165" y="2438783"/>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err="1">
                <a:solidFill>
                  <a:schemeClr val="dk1"/>
                </a:solidFill>
              </a:rPr>
              <a:t>Advantages</a:t>
            </a:r>
            <a:r>
              <a:rPr lang="pt-BR" dirty="0">
                <a:solidFill>
                  <a:schemeClr val="dk1"/>
                </a:solidFill>
              </a:rPr>
              <a:t> x </a:t>
            </a:r>
            <a:r>
              <a:rPr lang="pt-BR" dirty="0" err="1">
                <a:solidFill>
                  <a:schemeClr val="dk1"/>
                </a:solidFill>
              </a:rPr>
              <a:t>Disadvantages</a:t>
            </a:r>
            <a:r>
              <a:rPr lang="pt-BR" dirty="0">
                <a:solidFill>
                  <a:schemeClr val="dk1"/>
                </a:solidFill>
              </a:rPr>
              <a:t>: </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p17">
            <a:extLst>
              <a:ext uri="{FF2B5EF4-FFF2-40B4-BE49-F238E27FC236}">
                <a16:creationId xmlns:a16="http://schemas.microsoft.com/office/drawing/2014/main" id="{BF309CA9-9264-593E-6E30-4DB2D16ED51F}"/>
              </a:ext>
            </a:extLst>
          </p:cNvPr>
          <p:cNvSpPr/>
          <p:nvPr/>
        </p:nvSpPr>
        <p:spPr>
          <a:xfrm>
            <a:off x="4082365" y="243878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p17">
            <a:extLst>
              <a:ext uri="{FF2B5EF4-FFF2-40B4-BE49-F238E27FC236}">
                <a16:creationId xmlns:a16="http://schemas.microsoft.com/office/drawing/2014/main" id="{F1FE05F6-8762-7339-6E7D-2F6293C599D8}"/>
              </a:ext>
            </a:extLst>
          </p:cNvPr>
          <p:cNvSpPr/>
          <p:nvPr/>
        </p:nvSpPr>
        <p:spPr>
          <a:xfrm>
            <a:off x="4073400" y="379866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p17">
            <a:extLst>
              <a:ext uri="{FF2B5EF4-FFF2-40B4-BE49-F238E27FC236}">
                <a16:creationId xmlns:a16="http://schemas.microsoft.com/office/drawing/2014/main" id="{38C48893-5C71-6B7E-32AA-E3CB84DCE400}"/>
              </a:ext>
            </a:extLst>
          </p:cNvPr>
          <p:cNvSpPr/>
          <p:nvPr/>
        </p:nvSpPr>
        <p:spPr>
          <a:xfrm rot="10800000">
            <a:off x="457200" y="10686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7">
            <a:extLst>
              <a:ext uri="{FF2B5EF4-FFF2-40B4-BE49-F238E27FC236}">
                <a16:creationId xmlns:a16="http://schemas.microsoft.com/office/drawing/2014/main" id="{E0C53F33-DA4D-0E8A-85A2-6A48164C1C74}"/>
              </a:ext>
            </a:extLst>
          </p:cNvPr>
          <p:cNvSpPr/>
          <p:nvPr/>
        </p:nvSpPr>
        <p:spPr>
          <a:xfrm>
            <a:off x="4073400" y="106861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p18">
            <a:extLst>
              <a:ext uri="{FF2B5EF4-FFF2-40B4-BE49-F238E27FC236}">
                <a16:creationId xmlns:a16="http://schemas.microsoft.com/office/drawing/2014/main" id="{EF4268E3-3200-69B0-1A1F-5F2F0ACB3213}"/>
              </a:ext>
            </a:extLst>
          </p:cNvPr>
          <p:cNvSpPr txBox="1"/>
          <p:nvPr/>
        </p:nvSpPr>
        <p:spPr>
          <a:xfrm>
            <a:off x="1379114" y="2534718"/>
            <a:ext cx="6385772"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Disadvantages: </a:t>
            </a:r>
            <a:r>
              <a:rPr lang="en-US" sz="2000" dirty="0">
                <a:latin typeface="Fira Sans Extra Condensed"/>
                <a:ea typeface="Fira Sans Extra Condensed"/>
                <a:cs typeface="Fira Sans Extra Condensed"/>
                <a:sym typeface="Fira Sans Extra Condensed"/>
              </a:rPr>
              <a:t>Low processing power and memory constraints.</a:t>
            </a:r>
          </a:p>
        </p:txBody>
      </p:sp>
      <p:sp>
        <p:nvSpPr>
          <p:cNvPr id="48" name="Google Shape;250;p18">
            <a:extLst>
              <a:ext uri="{FF2B5EF4-FFF2-40B4-BE49-F238E27FC236}">
                <a16:creationId xmlns:a16="http://schemas.microsoft.com/office/drawing/2014/main" id="{DE65007F-3EC5-1B7A-BB06-0D7430F9361E}"/>
              </a:ext>
            </a:extLst>
          </p:cNvPr>
          <p:cNvSpPr txBox="1"/>
          <p:nvPr/>
        </p:nvSpPr>
        <p:spPr>
          <a:xfrm>
            <a:off x="555812" y="1164552"/>
            <a:ext cx="8032375"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Advantages: </a:t>
            </a:r>
            <a:r>
              <a:rPr lang="en" sz="2000" dirty="0">
                <a:latin typeface="Fira Sans Extra Condensed"/>
                <a:ea typeface="Fira Sans Extra Condensed"/>
                <a:cs typeface="Fira Sans Extra Condensed"/>
                <a:sym typeface="Fira Sans Extra Condensed"/>
              </a:rPr>
              <a:t>MCUs are cheap, widespread and have low energy comsumption.</a:t>
            </a:r>
            <a:endParaRPr sz="2000" dirty="0">
              <a:latin typeface="Fira Sans Extra Condensed"/>
              <a:ea typeface="Fira Sans Extra Condensed"/>
              <a:cs typeface="Fira Sans Extra Condensed"/>
              <a:sym typeface="Fira Sans Extra Condensed"/>
            </a:endParaRPr>
          </a:p>
        </p:txBody>
      </p:sp>
      <p:sp>
        <p:nvSpPr>
          <p:cNvPr id="52" name="Google Shape;250;p18">
            <a:extLst>
              <a:ext uri="{FF2B5EF4-FFF2-40B4-BE49-F238E27FC236}">
                <a16:creationId xmlns:a16="http://schemas.microsoft.com/office/drawing/2014/main" id="{C754AA5C-0A40-F4E5-C51F-3D0371BB235C}"/>
              </a:ext>
            </a:extLst>
          </p:cNvPr>
          <p:cNvSpPr txBox="1"/>
          <p:nvPr/>
        </p:nvSpPr>
        <p:spPr>
          <a:xfrm>
            <a:off x="850920" y="3919835"/>
            <a:ext cx="7442157"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err="1">
                <a:latin typeface="Fira Sans Extra Condensed"/>
                <a:ea typeface="Fira Sans Extra Condensed"/>
                <a:cs typeface="Fira Sans Extra Condensed"/>
                <a:sym typeface="Fira Sans Extra Condensed"/>
              </a:rPr>
              <a:t>Applications</a:t>
            </a:r>
            <a:r>
              <a:rPr lang="pt-BR" sz="2000" b="1"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Vehicles</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audio</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processing</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industry</a:t>
            </a:r>
            <a:r>
              <a:rPr lang="pt-BR" sz="2000" dirty="0">
                <a:latin typeface="Fira Sans Extra Condensed"/>
                <a:ea typeface="Fira Sans Extra Condensed"/>
                <a:cs typeface="Fira Sans Extra Condensed"/>
                <a:sym typeface="Fira Sans Extra Condensed"/>
              </a:rPr>
              <a:t>, home </a:t>
            </a:r>
            <a:r>
              <a:rPr lang="pt-BR" sz="2000" dirty="0" err="1">
                <a:latin typeface="Fira Sans Extra Condensed"/>
                <a:ea typeface="Fira Sans Extra Condensed"/>
                <a:cs typeface="Fira Sans Extra Condensed"/>
                <a:sym typeface="Fira Sans Extra Condensed"/>
              </a:rPr>
              <a:t>appliances</a:t>
            </a:r>
            <a:r>
              <a:rPr lang="pt-BR" sz="2000" dirty="0">
                <a:latin typeface="Fira Sans Extra Condensed"/>
                <a:ea typeface="Fira Sans Extra Condensed"/>
                <a:cs typeface="Fira Sans Extra Condensed"/>
                <a:sym typeface="Fira Sans Extra Condensed"/>
              </a:rPr>
              <a:t>, etc.</a:t>
            </a:r>
          </a:p>
        </p:txBody>
      </p:sp>
      <p:sp>
        <p:nvSpPr>
          <p:cNvPr id="55" name="Google Shape;347;p21">
            <a:extLst>
              <a:ext uri="{FF2B5EF4-FFF2-40B4-BE49-F238E27FC236}">
                <a16:creationId xmlns:a16="http://schemas.microsoft.com/office/drawing/2014/main" id="{1A65EBC6-FEE8-3B34-486E-0F92D40FC439}"/>
              </a:ext>
            </a:extLst>
          </p:cNvPr>
          <p:cNvSpPr/>
          <p:nvPr/>
        </p:nvSpPr>
        <p:spPr>
          <a:xfrm>
            <a:off x="4173122" y="3270291"/>
            <a:ext cx="528969" cy="51574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9;p21">
            <a:extLst>
              <a:ext uri="{FF2B5EF4-FFF2-40B4-BE49-F238E27FC236}">
                <a16:creationId xmlns:a16="http://schemas.microsoft.com/office/drawing/2014/main" id="{F22DFF44-8B09-C1E2-5945-5D6D7F389C58}"/>
              </a:ext>
            </a:extLst>
          </p:cNvPr>
          <p:cNvSpPr/>
          <p:nvPr/>
        </p:nvSpPr>
        <p:spPr>
          <a:xfrm>
            <a:off x="4173122" y="1866466"/>
            <a:ext cx="528969" cy="52896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chemeClr val="tx1"/>
              </a:solidFill>
            </a:endParaRPr>
          </a:p>
        </p:txBody>
      </p:sp>
      <p:grpSp>
        <p:nvGrpSpPr>
          <p:cNvPr id="57" name="Google Shape;362;p21">
            <a:extLst>
              <a:ext uri="{FF2B5EF4-FFF2-40B4-BE49-F238E27FC236}">
                <a16:creationId xmlns:a16="http://schemas.microsoft.com/office/drawing/2014/main" id="{00381727-C10A-43DE-D540-ACEC0B727460}"/>
              </a:ext>
            </a:extLst>
          </p:cNvPr>
          <p:cNvGrpSpPr/>
          <p:nvPr/>
        </p:nvGrpSpPr>
        <p:grpSpPr>
          <a:xfrm>
            <a:off x="4333601" y="2019985"/>
            <a:ext cx="208009" cy="206980"/>
            <a:chOff x="-62151950" y="4111775"/>
            <a:chExt cx="318225" cy="316650"/>
          </a:xfrm>
        </p:grpSpPr>
        <p:sp>
          <p:nvSpPr>
            <p:cNvPr id="58" name="Google Shape;363;p21">
              <a:extLst>
                <a:ext uri="{FF2B5EF4-FFF2-40B4-BE49-F238E27FC236}">
                  <a16:creationId xmlns:a16="http://schemas.microsoft.com/office/drawing/2014/main" id="{B5BC0224-1A40-12A6-B183-8845903D0AD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1">
              <a:extLst>
                <a:ext uri="{FF2B5EF4-FFF2-40B4-BE49-F238E27FC236}">
                  <a16:creationId xmlns:a16="http://schemas.microsoft.com/office/drawing/2014/main" id="{7AE75AC8-80B2-650B-F627-E077ECA858A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21">
              <a:extLst>
                <a:ext uri="{FF2B5EF4-FFF2-40B4-BE49-F238E27FC236}">
                  <a16:creationId xmlns:a16="http://schemas.microsoft.com/office/drawing/2014/main" id="{68BA8405-7B32-F8F9-31E3-F3CBDC1429E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21">
              <a:extLst>
                <a:ext uri="{FF2B5EF4-FFF2-40B4-BE49-F238E27FC236}">
                  <a16:creationId xmlns:a16="http://schemas.microsoft.com/office/drawing/2014/main" id="{ECE861FE-BF85-7EE1-7DE4-7C119EFD18A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81;p21">
            <a:extLst>
              <a:ext uri="{FF2B5EF4-FFF2-40B4-BE49-F238E27FC236}">
                <a16:creationId xmlns:a16="http://schemas.microsoft.com/office/drawing/2014/main" id="{C340D47C-EDFF-6227-7995-99E5808463A0}"/>
              </a:ext>
            </a:extLst>
          </p:cNvPr>
          <p:cNvGrpSpPr/>
          <p:nvPr/>
        </p:nvGrpSpPr>
        <p:grpSpPr>
          <a:xfrm>
            <a:off x="4321245" y="3408507"/>
            <a:ext cx="232720" cy="219783"/>
            <a:chOff x="1492675" y="4992125"/>
            <a:chExt cx="481825" cy="481825"/>
          </a:xfrm>
        </p:grpSpPr>
        <p:sp>
          <p:nvSpPr>
            <p:cNvPr id="63" name="Google Shape;382;p21">
              <a:extLst>
                <a:ext uri="{FF2B5EF4-FFF2-40B4-BE49-F238E27FC236}">
                  <a16:creationId xmlns:a16="http://schemas.microsoft.com/office/drawing/2014/main" id="{18C4803F-9216-B7C2-49B2-98A542BCF0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383;p21">
              <a:extLst>
                <a:ext uri="{FF2B5EF4-FFF2-40B4-BE49-F238E27FC236}">
                  <a16:creationId xmlns:a16="http://schemas.microsoft.com/office/drawing/2014/main" id="{86647F28-0105-F7B6-BE51-2DD4FD0A12A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dirty="0">
                <a:solidFill>
                  <a:schemeClr val="tx1"/>
                </a:solidFill>
                <a:highlight>
                  <a:srgbClr val="FFFFFF"/>
                </a:highlight>
                <a:latin typeface="Lato"/>
                <a:ea typeface="Lato"/>
                <a:cs typeface="Lato"/>
                <a:sym typeface="Lato"/>
              </a:rPr>
              <a:t>TEDA has advantages over traditional statistical methods for detecting anomalies:</a:t>
            </a:r>
          </a:p>
          <a:p>
            <a:pPr marL="374650" indent="-285750" algn="just">
              <a:buClrTx/>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no need for prior knowledge of the data</a:t>
            </a:r>
            <a:r>
              <a:rPr lang="en-US" dirty="0">
                <a:solidFill>
                  <a:schemeClr val="tx1"/>
                </a:solidFill>
                <a:highlight>
                  <a:srgbClr val="FFFFFF"/>
                </a:highlight>
                <a:latin typeface="Lato"/>
                <a:ea typeface="Lato"/>
                <a:cs typeface="Lato"/>
                <a:sym typeface="Lato"/>
              </a:rPr>
              <a:t>, therefore, it is widely used for data streams and time series.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is </a:t>
            </a:r>
            <a:r>
              <a:rPr lang="en-US" b="1" dirty="0">
                <a:solidFill>
                  <a:schemeClr val="tx1"/>
                </a:solidFill>
                <a:highlight>
                  <a:srgbClr val="FFFFFF"/>
                </a:highlight>
                <a:latin typeface="Lato"/>
                <a:ea typeface="Lato"/>
                <a:cs typeface="Lato"/>
                <a:sym typeface="Lato"/>
              </a:rPr>
              <a:t>not necessary to know the mathematical model </a:t>
            </a:r>
            <a:r>
              <a:rPr lang="en-US" dirty="0">
                <a:solidFill>
                  <a:schemeClr val="tx1"/>
                </a:solidFill>
                <a:highlight>
                  <a:srgbClr val="FFFFFF"/>
                </a:highlight>
                <a:latin typeface="Lato"/>
                <a:ea typeface="Lato"/>
                <a:cs typeface="Lato"/>
                <a:sym typeface="Lato"/>
              </a:rPr>
              <a:t>or the data distribution, being an important advantage for real-world problems.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measures the typicality and eccentricity of each sample through geometric distances (Euclidean or cosine or </a:t>
            </a:r>
            <a:r>
              <a:rPr lang="en-US" dirty="0" err="1">
                <a:solidFill>
                  <a:schemeClr val="tx1"/>
                </a:solidFill>
                <a:highlight>
                  <a:srgbClr val="FFFFFF"/>
                </a:highlight>
                <a:latin typeface="Lato"/>
                <a:ea typeface="Lato"/>
                <a:cs typeface="Lato"/>
                <a:sym typeface="Lato"/>
              </a:rPr>
              <a:t>Mahalonobis</a:t>
            </a:r>
            <a:r>
              <a:rPr lang="en-US" dirty="0">
                <a:solidFill>
                  <a:schemeClr val="tx1"/>
                </a:solidFill>
                <a:highlight>
                  <a:srgbClr val="FFFFFF"/>
                </a:highlight>
                <a:latin typeface="Lato"/>
                <a:ea typeface="Lato"/>
                <a:cs typeface="Lato"/>
                <a:sym typeface="Lato"/>
              </a:rPr>
              <a:t>).</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Computational effort is </a:t>
            </a:r>
            <a:r>
              <a:rPr lang="en-US" b="1" dirty="0">
                <a:solidFill>
                  <a:schemeClr val="tx1"/>
                </a:solidFill>
                <a:highlight>
                  <a:srgbClr val="FFFFFF"/>
                </a:highlight>
                <a:latin typeface="Lato"/>
                <a:ea typeface="Lato"/>
                <a:cs typeface="Lato"/>
                <a:sym typeface="Lato"/>
              </a:rPr>
              <a:t>low</a:t>
            </a:r>
            <a:r>
              <a:rPr lang="en-US" dirty="0">
                <a:solidFill>
                  <a:schemeClr val="tx1"/>
                </a:solidFill>
                <a:highlight>
                  <a:srgbClr val="FFFFFF"/>
                </a:highlight>
                <a:latin typeface="Lato"/>
                <a:ea typeface="Lato"/>
                <a:cs typeface="Lato"/>
                <a:sym typeface="Lato"/>
              </a:rPr>
              <a:t> and </a:t>
            </a:r>
            <a:r>
              <a:rPr lang="en-US" b="1" dirty="0">
                <a:solidFill>
                  <a:schemeClr val="tx1"/>
                </a:solidFill>
                <a:highlight>
                  <a:srgbClr val="FFFFFF"/>
                </a:highlight>
                <a:latin typeface="Lato"/>
                <a:ea typeface="Lato"/>
                <a:cs typeface="Lato"/>
                <a:sym typeface="Lato"/>
              </a:rPr>
              <a:t>fast</a:t>
            </a:r>
            <a:r>
              <a:rPr lang="en-US" dirty="0">
                <a:solidFill>
                  <a:schemeClr val="tx1"/>
                </a:solidFill>
                <a:highlight>
                  <a:srgbClr val="FFFFFF"/>
                </a:highlight>
                <a:latin typeface="Lato"/>
                <a:ea typeface="Lato"/>
                <a:cs typeface="Lato"/>
                <a:sym typeface="Lato"/>
              </a:rPr>
              <a:t>.</a:t>
            </a:r>
          </a:p>
          <a:p>
            <a:pPr algn="just"/>
            <a:endParaRPr lang="en-US" sz="1500" b="1" dirty="0">
              <a:highlight>
                <a:srgbClr val="FFFFFF"/>
              </a:highlight>
            </a:endParaRPr>
          </a:p>
          <a:p>
            <a:pPr marL="457200" algn="just"/>
            <a:endParaRPr lang="en-US" sz="1200" dirty="0">
              <a:highlight>
                <a:srgbClr val="FFFFFF"/>
              </a:highlight>
            </a:endParaRPr>
          </a:p>
        </p:txBody>
      </p:sp>
      <p:pic>
        <p:nvPicPr>
          <p:cNvPr id="4" name="Imagem 3">
            <a:extLst>
              <a:ext uri="{FF2B5EF4-FFF2-40B4-BE49-F238E27FC236}">
                <a16:creationId xmlns:a16="http://schemas.microsoft.com/office/drawing/2014/main" id="{41FB59A9-0E1A-6AB7-33FE-7F18EB8F0EEB}"/>
              </a:ext>
            </a:extLst>
          </p:cNvPr>
          <p:cNvPicPr>
            <a:picLocks noChangeAspect="1"/>
          </p:cNvPicPr>
          <p:nvPr/>
        </p:nvPicPr>
        <p:blipFill>
          <a:blip r:embed="rId2"/>
          <a:stretch>
            <a:fillRect/>
          </a:stretch>
        </p:blipFill>
        <p:spPr>
          <a:xfrm>
            <a:off x="5666508" y="1104775"/>
            <a:ext cx="2945823" cy="2945823"/>
          </a:xfrm>
          <a:prstGeom prst="rect">
            <a:avLst/>
          </a:prstGeom>
        </p:spPr>
      </p:pic>
    </p:spTree>
    <p:extLst>
      <p:ext uri="{BB962C8B-B14F-4D97-AF65-F5344CB8AC3E}">
        <p14:creationId xmlns:p14="http://schemas.microsoft.com/office/powerpoint/2010/main" val="2414614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7AF62419-06E5-61A0-DFDD-58B1A42E7A3A}"/>
                  </a:ext>
                </a:extLst>
              </p:cNvPr>
              <p:cNvSpPr txBox="1">
                <a:spLocks/>
              </p:cNvSpPr>
              <p:nvPr/>
            </p:nvSpPr>
            <p:spPr>
              <a:xfrm>
                <a:off x="621563" y="1104775"/>
                <a:ext cx="7878300" cy="256179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Therefore, the eccentricity of the data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at the instant of time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a:t>
                </a: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2</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𝑥</m:t>
                        </m:r>
                        <m:r>
                          <a:rPr lang="ar-AE" sz="2400" i="1" smtClean="0">
                            <a:solidFill>
                              <a:schemeClr val="tx1"/>
                            </a:solidFill>
                            <a:highlight>
                              <a:srgbClr val="FFFFFF"/>
                            </a:highlight>
                            <a:latin typeface="Cambria Math" panose="02040503050406030204" pitchFamily="18" charset="0"/>
                          </a:rPr>
                          <m:t>)</m:t>
                        </m:r>
                      </m:num>
                      <m:den>
                        <m:nary>
                          <m:naryPr>
                            <m:chr m:val="∑"/>
                            <m:limLoc m:val="subSup"/>
                            <m:ctrlPr>
                              <a:rPr lang="ar-AE" sz="2400" i="1" smtClean="0">
                                <a:solidFill>
                                  <a:schemeClr val="tx1"/>
                                </a:solidFill>
                                <a:highlight>
                                  <a:srgbClr val="FFFFFF"/>
                                </a:highlight>
                                <a:latin typeface="Cambria Math" panose="02040503050406030204" pitchFamily="18" charset="0"/>
                              </a:rPr>
                            </m:ctrlPr>
                          </m:naryPr>
                          <m:sub>
                            <m:r>
                              <m:rPr>
                                <m:brk m:alnAt="25"/>
                              </m:rPr>
                              <a:rPr lang="ar-AE" sz="2400" i="1" smtClean="0">
                                <a:solidFill>
                                  <a:schemeClr val="tx1"/>
                                </a:solidFill>
                                <a:highlight>
                                  <a:srgbClr val="FFFFFF"/>
                                </a:highlight>
                                <a:latin typeface="Cambria Math" panose="02040503050406030204" pitchFamily="18" charset="0"/>
                              </a:rPr>
                              <m:t>𝑖</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𝑘</m:t>
                            </m:r>
                          </m:sup>
                          <m:e>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𝑖</m:t>
                                </m:r>
                              </m:sub>
                            </m:sSub>
                            <m:r>
                              <a:rPr lang="ar-AE" sz="2400" i="1" smtClean="0">
                                <a:solidFill>
                                  <a:schemeClr val="tx1"/>
                                </a:solidFill>
                                <a:highlight>
                                  <a:srgbClr val="FFFFFF"/>
                                </a:highlight>
                                <a:latin typeface="Cambria Math" panose="02040503050406030204" pitchFamily="18" charset="0"/>
                              </a:rPr>
                              <m:t>)</m:t>
                            </m:r>
                          </m:e>
                        </m:nary>
                      </m:den>
                    </m:f>
                    <m:r>
                      <a:rPr lang="ar-AE" sz="2400" i="1" smtClean="0">
                        <a:solidFill>
                          <a:schemeClr val="tx1"/>
                        </a:solidFill>
                        <a:highlight>
                          <a:srgbClr val="FFFFFF"/>
                        </a:highlight>
                        <a:latin typeface="Cambria Math" panose="02040503050406030204" pitchFamily="18" charset="0"/>
                      </a:rPr>
                      <m:t>, </m:t>
                    </m:r>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&gt;</m:t>
                    </m:r>
                    <m:r>
                      <a:rPr lang="ar-AE" sz="2400" i="1" smtClean="0">
                        <a:solidFill>
                          <a:schemeClr val="tx1"/>
                        </a:solidFill>
                        <a:highlight>
                          <a:srgbClr val="FFFFFF"/>
                        </a:highlight>
                        <a:latin typeface="Cambria Math" panose="02040503050406030204" pitchFamily="18" charset="0"/>
                      </a:rPr>
                      <m:t>2</m:t>
                    </m:r>
                  </m:oMath>
                </a14:m>
                <a:r>
                  <a:rPr lang="ar-AE" sz="2400" dirty="0">
                    <a:solidFill>
                      <a:schemeClr val="tx1"/>
                    </a:solidFill>
                    <a:highlight>
                      <a:srgbClr val="FFFFFF"/>
                    </a:highlight>
                  </a:rPr>
                  <a:t>, </a:t>
                </a:r>
                <a:r>
                  <a:rPr lang="pt-BR" sz="2400" dirty="0">
                    <a:solidFill>
                      <a:schemeClr val="tx1"/>
                    </a:solidFill>
                    <a:highlight>
                      <a:srgbClr val="FFFFFF"/>
                    </a:highlight>
                  </a:rPr>
                  <a:t>denominador &gt; 0</a:t>
                </a:r>
              </a:p>
            </p:txBody>
          </p:sp>
        </mc:Choice>
        <mc:Fallback>
          <p:sp>
            <p:nvSpPr>
              <p:cNvPr id="5" name="Google Shape;458;p49">
                <a:extLst>
                  <a:ext uri="{FF2B5EF4-FFF2-40B4-BE49-F238E27FC236}">
                    <a16:creationId xmlns:a16="http://schemas.microsoft.com/office/drawing/2014/main" id="{7AF62419-06E5-61A0-DFDD-58B1A42E7A3A}"/>
                  </a:ext>
                </a:extLst>
              </p:cNvPr>
              <p:cNvSpPr txBox="1">
                <a:spLocks noRot="1" noChangeAspect="1" noMove="1" noResize="1" noEditPoints="1" noAdjustHandles="1" noChangeArrowheads="1" noChangeShapeType="1" noTextEdit="1"/>
              </p:cNvSpPr>
              <p:nvPr/>
            </p:nvSpPr>
            <p:spPr>
              <a:xfrm>
                <a:off x="621563" y="1104775"/>
                <a:ext cx="7878300" cy="2561790"/>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468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4" name="Google Shape;458;p49">
                <a:extLst>
                  <a:ext uri="{FF2B5EF4-FFF2-40B4-BE49-F238E27FC236}">
                    <a16:creationId xmlns:a16="http://schemas.microsoft.com/office/drawing/2014/main" id="{C870C48F-5A8E-91E2-F1E8-2EB317A4FD5D}"/>
                  </a:ext>
                </a:extLst>
              </p:cNvPr>
              <p:cNvSpPr txBox="1">
                <a:spLocks/>
              </p:cNvSpPr>
              <p:nvPr/>
            </p:nvSpPr>
            <p:spPr>
              <a:xfrm>
                <a:off x="621563" y="683434"/>
                <a:ext cx="7878300" cy="2481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 modeling of the considered data stream can be given by an ordered vector:</a:t>
                </a:r>
                <a:endParaRPr lang="en-US" sz="1800" b="1" dirty="0">
                  <a:solidFill>
                    <a:schemeClr val="tx1"/>
                  </a:solidFill>
                  <a:highlight>
                    <a:srgbClr val="FFFFFF"/>
                  </a:highlight>
                  <a:latin typeface="Lato"/>
                  <a:ea typeface="Lato"/>
                  <a:cs typeface="Lato"/>
                  <a:sym typeface="Lato"/>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en-US" sz="1800" b="1" i="1" smtClean="0">
                          <a:solidFill>
                            <a:schemeClr val="tx1"/>
                          </a:solidFill>
                          <a:highlight>
                            <a:srgbClr val="FFFFFF"/>
                          </a:highlight>
                          <a:latin typeface="Cambria Math" panose="02040503050406030204" pitchFamily="18" charset="0"/>
                        </a:rPr>
                        <m:t>𝒙</m:t>
                      </m:r>
                      <m:r>
                        <a:rPr lang="en-US" sz="1800" i="1" smtClean="0">
                          <a:solidFill>
                            <a:schemeClr val="tx1"/>
                          </a:solidFill>
                          <a:highlight>
                            <a:srgbClr val="FFFFFF"/>
                          </a:highlight>
                          <a:latin typeface="Cambria Math" panose="02040503050406030204" pitchFamily="18" charset="0"/>
                        </a:rPr>
                        <m:t>=</m:t>
                      </m:r>
                      <m:d>
                        <m:dPr>
                          <m:begChr m:val="{"/>
                          <m:endChr m:val="}"/>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1</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2</m:t>
                              </m:r>
                            </m:sub>
                          </m:sSub>
                          <m:r>
                            <a:rPr lang="ar-AE" sz="1800" i="1" smtClean="0">
                              <a:solidFill>
                                <a:schemeClr val="tx1"/>
                              </a:solidFill>
                              <a:highlight>
                                <a:srgbClr val="FFFFFF"/>
                              </a:highlight>
                              <a:latin typeface="Cambria Math" panose="02040503050406030204" pitchFamily="18" charset="0"/>
                            </a:rPr>
                            <m:t>, …,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 …</m:t>
                          </m:r>
                        </m:e>
                      </m:d>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p>
                        <m:sSup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p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ℝ</m:t>
                          </m:r>
                        </m:e>
                        <m: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𝑛</m:t>
                          </m:r>
                        </m:sup>
                      </m:s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ℕ</m:t>
                      </m:r>
                    </m:oMath>
                  </m:oMathPara>
                </a14:m>
                <a:endParaRPr lang="ar-AE" sz="18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𝑑</m:t>
                      </m:r>
                      <m:d>
                        <m:dPr>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𝑗</m:t>
                              </m:r>
                            </m:sub>
                          </m:sSub>
                        </m:e>
                      </m:d>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𝑒𝑢𝑐𝑙𝑖𝑑𝑒𝑎𝑛</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𝑐𝑜𝑠𝑖𝑛𝑒</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𝑚𝑎</m:t>
                      </m:r>
                      <m:r>
                        <a:rPr lang="ar-AE" sz="1800" i="1" smtClean="0">
                          <a:solidFill>
                            <a:schemeClr val="tx1"/>
                          </a:solidFill>
                          <a:highlight>
                            <a:srgbClr val="FFFFFF"/>
                          </a:highlight>
                          <a:latin typeface="Cambria Math" panose="02040503050406030204" pitchFamily="18" charset="0"/>
                        </a:rPr>
                        <m:t>h</m:t>
                      </m:r>
                      <m:r>
                        <a:rPr lang="ar-AE" sz="1800" i="1" smtClean="0">
                          <a:solidFill>
                            <a:schemeClr val="tx1"/>
                          </a:solidFill>
                          <a:highlight>
                            <a:srgbClr val="FFFFFF"/>
                          </a:highlight>
                          <a:latin typeface="Cambria Math" panose="02040503050406030204" pitchFamily="18" charset="0"/>
                        </a:rPr>
                        <m:t>𝑎𝑙𝑎𝑛𝑜𝑏𝑖𝑠</m:t>
                      </m:r>
                    </m:oMath>
                  </m:oMathPara>
                </a14:m>
                <a:endParaRPr lang="ar-AE" sz="1800" dirty="0">
                  <a:solidFill>
                    <a:schemeClr val="tx1"/>
                  </a:solidFill>
                  <a:highlight>
                    <a:srgbClr val="FFFFFF"/>
                  </a:highlight>
                </a:endParaRPr>
              </a:p>
              <a:p>
                <a:pPr marL="457200" algn="just"/>
                <a:endParaRPr lang="ar-AE" sz="1200" dirty="0">
                  <a:highlight>
                    <a:srgbClr val="FFFFFF"/>
                  </a:highlight>
                </a:endParaRPr>
              </a:p>
            </p:txBody>
          </p:sp>
        </mc:Choice>
        <mc:Fallback>
          <p:sp>
            <p:nvSpPr>
              <p:cNvPr id="4" name="Google Shape;458;p49">
                <a:extLst>
                  <a:ext uri="{FF2B5EF4-FFF2-40B4-BE49-F238E27FC236}">
                    <a16:creationId xmlns:a16="http://schemas.microsoft.com/office/drawing/2014/main" id="{C870C48F-5A8E-91E2-F1E8-2EB317A4FD5D}"/>
                  </a:ext>
                </a:extLst>
              </p:cNvPr>
              <p:cNvSpPr txBox="1">
                <a:spLocks noRot="1" noChangeAspect="1" noMove="1" noResize="1" noEditPoints="1" noAdjustHandles="1" noChangeArrowheads="1" noChangeShapeType="1" noTextEdit="1"/>
              </p:cNvSpPr>
              <p:nvPr/>
            </p:nvSpPr>
            <p:spPr>
              <a:xfrm>
                <a:off x="621563" y="683434"/>
                <a:ext cx="7878300" cy="2481107"/>
              </a:xfrm>
              <a:prstGeom prst="rect">
                <a:avLst/>
              </a:prstGeom>
              <a:blipFill>
                <a:blip r:embed="rId2"/>
                <a:stretch>
                  <a:fillRect r="-131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Google Shape;458;p49">
                <a:extLst>
                  <a:ext uri="{FF2B5EF4-FFF2-40B4-BE49-F238E27FC236}">
                    <a16:creationId xmlns:a16="http://schemas.microsoft.com/office/drawing/2014/main" id="{94503AEA-E2DA-96D8-4F38-5267797026DE}"/>
                  </a:ext>
                </a:extLst>
              </p:cNvPr>
              <p:cNvSpPr txBox="1">
                <a:spLocks/>
              </p:cNvSpPr>
              <p:nvPr/>
            </p:nvSpPr>
            <p:spPr>
              <a:xfrm>
                <a:off x="621563" y="2306046"/>
                <a:ext cx="7878300" cy="2310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5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9pPr>
              </a:lstStyle>
              <a:p>
                <a:pPr marL="88900" indent="0" algn="just">
                  <a:buClr>
                    <a:srgbClr val="073763"/>
                  </a:buClr>
                  <a:buSzPts val="2200"/>
                </a:pPr>
                <a:r>
                  <a:rPr lang="en-US" sz="1800" dirty="0">
                    <a:solidFill>
                      <a:schemeClr val="tx1"/>
                    </a:solidFill>
                    <a:highlight>
                      <a:srgbClr val="FFFFFF"/>
                    </a:highlight>
                    <a:latin typeface="Lato"/>
                    <a:ea typeface="Lato"/>
                    <a:cs typeface="Lato"/>
                    <a:sym typeface="Lato"/>
                  </a:rPr>
                  <a:t>The </a:t>
                </a:r>
                <a:r>
                  <a:rPr lang="en-US" sz="1800" b="1" dirty="0">
                    <a:solidFill>
                      <a:schemeClr val="tx1"/>
                    </a:solidFill>
                    <a:highlight>
                      <a:srgbClr val="FFFFFF"/>
                    </a:highlight>
                    <a:latin typeface="Lato"/>
                    <a:ea typeface="Lato"/>
                    <a:cs typeface="Lato"/>
                    <a:sym typeface="Lato"/>
                  </a:rPr>
                  <a:t>sum of the distances </a:t>
                </a:r>
                <a:r>
                  <a:rPr lang="en-US" sz="1800" dirty="0">
                    <a:solidFill>
                      <a:schemeClr val="tx1"/>
                    </a:solidFill>
                    <a:highlight>
                      <a:srgbClr val="FFFFFF"/>
                    </a:highlight>
                    <a:latin typeface="Lato"/>
                    <a:ea typeface="Lato"/>
                    <a:cs typeface="Lato"/>
                    <a:sym typeface="Lato"/>
                  </a:rPr>
                  <a:t>from a particular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to each of the other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 elements:</a:t>
                </a:r>
                <a:endParaRPr lang="en-US" sz="1500" dirty="0">
                  <a:solidFill>
                    <a:schemeClr val="tx1"/>
                  </a:solidFill>
                  <a:highlight>
                    <a:srgbClr val="FFFFFF"/>
                  </a:highlight>
                </a:endParaRPr>
              </a:p>
              <a:p>
                <a:pPr marL="88900" indent="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m:t>
                      </m:r>
                      <m:nary>
                        <m:naryPr>
                          <m:chr m:val="∑"/>
                          <m:ctrlPr>
                            <a:rPr lang="ar-AE" sz="1800" i="1" smtClean="0">
                              <a:solidFill>
                                <a:schemeClr val="tx1"/>
                              </a:solidFill>
                              <a:highlight>
                                <a:srgbClr val="FFFFFF"/>
                              </a:highlight>
                              <a:latin typeface="Cambria Math" panose="02040503050406030204" pitchFamily="18" charset="0"/>
                            </a:rPr>
                          </m:ctrlPr>
                        </m:naryPr>
                        <m:sub>
                          <m:r>
                            <m:rPr>
                              <m:brk m:alnAt="23"/>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m:rPr>
                              <m:brk m:alnAt="23"/>
                            </m:rP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r>
                            <a:rPr lang="ar-AE" sz="1800" i="1">
                              <a:solidFill>
                                <a:schemeClr val="tx1"/>
                              </a:solidFill>
                              <a:highlight>
                                <a:srgbClr val="FFFFFF"/>
                              </a:highlight>
                              <a:latin typeface="Cambria Math" panose="02040503050406030204" pitchFamily="18" charset="0"/>
                            </a:rPr>
                            <m:t>𝑑</m:t>
                          </m:r>
                          <m:d>
                            <m:dPr>
                              <m:ctrlPr>
                                <a:rPr lang="ar-AE" sz="1800" i="1">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r>
                                <a:rPr lang="ar-AE" sz="1800" i="1">
                                  <a:solidFill>
                                    <a:schemeClr val="tx1"/>
                                  </a:solidFill>
                                  <a:highlight>
                                    <a:srgbClr val="FFFFFF"/>
                                  </a:highlight>
                                  <a:latin typeface="Cambria Math" panose="02040503050406030204" pitchFamily="18" charset="0"/>
                                </a:rPr>
                                <m:t>, </m:t>
                              </m:r>
                              <m:sSub>
                                <m:sSubPr>
                                  <m:ctrlPr>
                                    <a:rPr lang="ar-AE" sz="1800" i="1">
                                      <a:solidFill>
                                        <a:schemeClr val="tx1"/>
                                      </a:solidFill>
                                      <a:highlight>
                                        <a:srgbClr val="FFFFFF"/>
                                      </a:highlight>
                                      <a:latin typeface="Cambria Math" panose="02040503050406030204" pitchFamily="18" charset="0"/>
                                    </a:rPr>
                                  </m:ctrlPr>
                                </m:sSubPr>
                                <m:e>
                                  <m:r>
                                    <a:rPr lang="ar-AE" sz="1800" i="1">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e>
                          </m:d>
                        </m:e>
                      </m:nary>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m:oMathPara>
                </a14:m>
                <a:endParaRPr lang="ar-AE" sz="1800" dirty="0">
                  <a:solidFill>
                    <a:schemeClr val="tx1"/>
                  </a:solidFill>
                  <a:highlight>
                    <a:srgbClr val="FFFFFF"/>
                  </a:highlight>
                </a:endParaRPr>
              </a:p>
            </p:txBody>
          </p:sp>
        </mc:Choice>
        <mc:Fallback>
          <p:sp>
            <p:nvSpPr>
              <p:cNvPr id="6" name="Google Shape;458;p49">
                <a:extLst>
                  <a:ext uri="{FF2B5EF4-FFF2-40B4-BE49-F238E27FC236}">
                    <a16:creationId xmlns:a16="http://schemas.microsoft.com/office/drawing/2014/main" id="{94503AEA-E2DA-96D8-4F38-5267797026DE}"/>
                  </a:ext>
                </a:extLst>
              </p:cNvPr>
              <p:cNvSpPr txBox="1">
                <a:spLocks noRot="1" noChangeAspect="1" noMove="1" noResize="1" noEditPoints="1" noAdjustHandles="1" noChangeArrowheads="1" noChangeShapeType="1" noTextEdit="1"/>
              </p:cNvSpPr>
              <p:nvPr/>
            </p:nvSpPr>
            <p:spPr>
              <a:xfrm>
                <a:off x="621563" y="2306046"/>
                <a:ext cx="7878300" cy="2310778"/>
              </a:xfrm>
              <a:prstGeom prst="rect">
                <a:avLst/>
              </a:prstGeom>
              <a:blipFill>
                <a:blip r:embed="rId3"/>
                <a:stretch>
                  <a:fillRect r="-131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11044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E415B-5DA6-CE56-A094-004330331B49}"/>
              </a:ext>
            </a:extLst>
          </p:cNvPr>
          <p:cNvSpPr>
            <a:spLocks noGrp="1"/>
          </p:cNvSpPr>
          <p:nvPr>
            <p:ph type="title"/>
          </p:nvPr>
        </p:nvSpPr>
        <p:spPr/>
        <p:txBody>
          <a:bodyPr/>
          <a:lstStyle/>
          <a:p>
            <a:r>
              <a:rPr lang="pt-BR" dirty="0" err="1"/>
              <a:t>Cat</a:t>
            </a:r>
            <a:r>
              <a:rPr lang="pt-BR" dirty="0"/>
              <a:t> Jump</a:t>
            </a:r>
          </a:p>
        </p:txBody>
      </p:sp>
      <p:pic>
        <p:nvPicPr>
          <p:cNvPr id="3" name="Imagem 2" descr="Esquilo com cabeça de gato&#10;&#10;Descrição gerada automaticamente com confiança média">
            <a:extLst>
              <a:ext uri="{FF2B5EF4-FFF2-40B4-BE49-F238E27FC236}">
                <a16:creationId xmlns:a16="http://schemas.microsoft.com/office/drawing/2014/main" id="{3C13C752-1288-A130-583C-C65E91D87600}"/>
              </a:ext>
            </a:extLst>
          </p:cNvPr>
          <p:cNvPicPr>
            <a:picLocks noChangeAspect="1"/>
          </p:cNvPicPr>
          <p:nvPr/>
        </p:nvPicPr>
        <p:blipFill>
          <a:blip r:embed="rId2"/>
          <a:stretch>
            <a:fillRect/>
          </a:stretch>
        </p:blipFill>
        <p:spPr>
          <a:xfrm>
            <a:off x="2091017" y="1489962"/>
            <a:ext cx="4961965" cy="2791105"/>
          </a:xfrm>
          <a:prstGeom prst="rect">
            <a:avLst/>
          </a:prstGeom>
          <a:ln>
            <a:solidFill>
              <a:schemeClr val="tx1">
                <a:lumMod val="95000"/>
                <a:lumOff val="5000"/>
              </a:schemeClr>
            </a:solidFill>
          </a:ln>
        </p:spPr>
      </p:pic>
    </p:spTree>
    <p:extLst>
      <p:ext uri="{BB962C8B-B14F-4D97-AF65-F5344CB8AC3E}">
        <p14:creationId xmlns:p14="http://schemas.microsoft.com/office/powerpoint/2010/main" val="4080352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11" name="Google Shape;458;p49">
                <a:extLst>
                  <a:ext uri="{FF2B5EF4-FFF2-40B4-BE49-F238E27FC236}">
                    <a16:creationId xmlns:a16="http://schemas.microsoft.com/office/drawing/2014/main" id="{C67AB2E9-8292-C3AD-CD01-1B20BAE46F78}"/>
                  </a:ext>
                </a:extLst>
              </p:cNvPr>
              <p:cNvSpPr txBox="1">
                <a:spLocks/>
              </p:cNvSpPr>
              <p:nvPr/>
            </p:nvSpPr>
            <p:spPr>
              <a:xfrm>
                <a:off x="621563" y="1104775"/>
                <a:ext cx="7878300" cy="36272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This equation was rewritten so that the </a:t>
                </a:r>
                <a:r>
                  <a:rPr lang="en-US" sz="1800" b="1" dirty="0">
                    <a:solidFill>
                      <a:schemeClr val="tx1"/>
                    </a:solidFill>
                    <a:highlight>
                      <a:srgbClr val="FFFFFF"/>
                    </a:highlight>
                    <a:latin typeface="Lato"/>
                    <a:ea typeface="Lato"/>
                    <a:cs typeface="Lato"/>
                    <a:sym typeface="Lato"/>
                  </a:rPr>
                  <a:t>eccentricity</a:t>
                </a:r>
                <a:r>
                  <a:rPr lang="en-US" sz="1800" dirty="0">
                    <a:solidFill>
                      <a:schemeClr val="tx1"/>
                    </a:solidFill>
                    <a:highlight>
                      <a:srgbClr val="FFFFFF"/>
                    </a:highlight>
                    <a:latin typeface="Lato"/>
                    <a:ea typeface="Lato"/>
                    <a:cs typeface="Lato"/>
                    <a:sym typeface="Lato"/>
                  </a:rPr>
                  <a:t> could be calculated recursively:</a:t>
                </a:r>
                <a:endParaRPr lang="en-US" sz="1500" dirty="0">
                  <a:solidFill>
                    <a:schemeClr val="tx1"/>
                  </a:solidFill>
                  <a:highlight>
                    <a:srgbClr val="FFFFFF"/>
                  </a:highlight>
                </a:endParaRPr>
              </a:p>
              <a:p>
                <a:pPr marL="88900" algn="ctr">
                  <a:buClr>
                    <a:srgbClr val="073763"/>
                  </a:buClr>
                  <a:buSzPts val="2200"/>
                </a:pPr>
                <a:endParaRPr lang="en-US"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d>
                                <m:dPr>
                                  <m:ctrlPr>
                                    <a:rPr lang="ar-AE" sz="2400" i="1" smtClean="0">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𝑇</m:t>
                              </m:r>
                            </m:sup>
                          </m:sSup>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num>
                        <m:den>
                          <m:r>
                            <a:rPr lang="ar-AE" sz="2400" i="1" smtClean="0">
                              <a:solidFill>
                                <a:schemeClr val="tx1"/>
                              </a:solidFill>
                              <a:highlight>
                                <a:srgbClr val="FFFFFF"/>
                              </a:highlight>
                              <a:latin typeface="Cambria Math" panose="02040503050406030204" pitchFamily="18" charset="0"/>
                            </a:rPr>
                            <m:t>𝑘</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𝑘</m:t>
                              </m:r>
                            </m:sub>
                            <m:sup>
                              <m:r>
                                <a:rPr lang="ar-AE" sz="2400" i="1" smtClean="0">
                                  <a:solidFill>
                                    <a:schemeClr val="tx1"/>
                                  </a:solidFill>
                                  <a:highlight>
                                    <a:srgbClr val="FFFFFF"/>
                                  </a:highlight>
                                  <a:latin typeface="Cambria Math" panose="02040503050406030204" pitchFamily="18" charset="0"/>
                                </a:rPr>
                                <m:t>2</m:t>
                              </m:r>
                            </m:sup>
                          </m:sSubSup>
                        </m:den>
                      </m:f>
                    </m:oMath>
                  </m:oMathPara>
                </a14:m>
                <a:endParaRPr lang="ar-AE" sz="2400" dirty="0">
                  <a:solidFill>
                    <a:schemeClr val="tx1"/>
                  </a:solidFill>
                  <a:highlight>
                    <a:srgbClr val="FFFFFF"/>
                  </a:highlight>
                </a:endParaRPr>
              </a:p>
            </p:txBody>
          </p:sp>
        </mc:Choice>
        <mc:Fallback>
          <p:sp>
            <p:nvSpPr>
              <p:cNvPr id="11" name="Google Shape;458;p49">
                <a:extLst>
                  <a:ext uri="{FF2B5EF4-FFF2-40B4-BE49-F238E27FC236}">
                    <a16:creationId xmlns:a16="http://schemas.microsoft.com/office/drawing/2014/main" id="{C67AB2E9-8292-C3AD-CD01-1B20BAE46F78}"/>
                  </a:ext>
                </a:extLst>
              </p:cNvPr>
              <p:cNvSpPr txBox="1">
                <a:spLocks noRot="1" noChangeAspect="1" noMove="1" noResize="1" noEditPoints="1" noAdjustHandles="1" noChangeArrowheads="1" noChangeShapeType="1" noTextEdit="1"/>
              </p:cNvSpPr>
              <p:nvPr/>
            </p:nvSpPr>
            <p:spPr>
              <a:xfrm>
                <a:off x="621563" y="1104775"/>
                <a:ext cx="7878300" cy="3627250"/>
              </a:xfrm>
              <a:prstGeom prst="rect">
                <a:avLst/>
              </a:prstGeom>
              <a:blipFill>
                <a:blip r:embed="rId2"/>
                <a:stretch>
                  <a:fillRect r="-1316"/>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E00832E3-A1EB-7A6E-CB05-840B99E4C2E1}"/>
              </a:ext>
            </a:extLst>
          </p:cNvPr>
          <p:cNvSpPr/>
          <p:nvPr/>
        </p:nvSpPr>
        <p:spPr>
          <a:xfrm>
            <a:off x="4114800" y="2951018"/>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9EB72F4-1D78-1322-9CD4-3DCCE8A8CA86}"/>
              </a:ext>
            </a:extLst>
          </p:cNvPr>
          <p:cNvSpPr/>
          <p:nvPr/>
        </p:nvSpPr>
        <p:spPr>
          <a:xfrm>
            <a:off x="5548746" y="2915725"/>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4935C0EA-FAF1-A4D9-DF09-83CC61F4CDBC}"/>
              </a:ext>
            </a:extLst>
          </p:cNvPr>
          <p:cNvSpPr/>
          <p:nvPr/>
        </p:nvSpPr>
        <p:spPr>
          <a:xfrm>
            <a:off x="5264728" y="3407562"/>
            <a:ext cx="394855" cy="491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D406C61-CA0E-FAFA-3110-94DE75177471}"/>
              </a:ext>
            </a:extLst>
          </p:cNvPr>
          <p:cNvSpPr txBox="1"/>
          <p:nvPr/>
        </p:nvSpPr>
        <p:spPr>
          <a:xfrm>
            <a:off x="4002443" y="2643241"/>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6" name="CaixaDeTexto 15">
            <a:extLst>
              <a:ext uri="{FF2B5EF4-FFF2-40B4-BE49-F238E27FC236}">
                <a16:creationId xmlns:a16="http://schemas.microsoft.com/office/drawing/2014/main" id="{D9BC7BCD-6A96-2BE4-0DAC-188F51520336}"/>
              </a:ext>
            </a:extLst>
          </p:cNvPr>
          <p:cNvSpPr txBox="1"/>
          <p:nvPr/>
        </p:nvSpPr>
        <p:spPr>
          <a:xfrm>
            <a:off x="5430221" y="2617053"/>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7" name="CaixaDeTexto 16">
            <a:extLst>
              <a:ext uri="{FF2B5EF4-FFF2-40B4-BE49-F238E27FC236}">
                <a16:creationId xmlns:a16="http://schemas.microsoft.com/office/drawing/2014/main" id="{49645DAD-D1F2-A503-B2AC-3ACDF490498A}"/>
              </a:ext>
            </a:extLst>
          </p:cNvPr>
          <p:cNvSpPr txBox="1"/>
          <p:nvPr/>
        </p:nvSpPr>
        <p:spPr>
          <a:xfrm>
            <a:off x="5031588" y="3899399"/>
            <a:ext cx="861133" cy="307777"/>
          </a:xfrm>
          <a:prstGeom prst="rect">
            <a:avLst/>
          </a:prstGeom>
          <a:noFill/>
        </p:spPr>
        <p:txBody>
          <a:bodyPr wrap="none" rtlCol="0">
            <a:spAutoFit/>
          </a:bodyPr>
          <a:lstStyle/>
          <a:p>
            <a:r>
              <a:rPr lang="pt-BR" dirty="0" err="1">
                <a:solidFill>
                  <a:srgbClr val="00B050"/>
                </a:solidFill>
              </a:rPr>
              <a:t>variance</a:t>
            </a:r>
            <a:endParaRPr lang="pt-BR" dirty="0">
              <a:solidFill>
                <a:srgbClr val="00B050"/>
              </a:solidFill>
            </a:endParaRPr>
          </a:p>
        </p:txBody>
      </p:sp>
    </p:spTree>
    <p:extLst>
      <p:ext uri="{BB962C8B-B14F-4D97-AF65-F5344CB8AC3E}">
        <p14:creationId xmlns:p14="http://schemas.microsoft.com/office/powerpoint/2010/main" val="66192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10" name="Google Shape;458;p49">
                <a:extLst>
                  <a:ext uri="{FF2B5EF4-FFF2-40B4-BE49-F238E27FC236}">
                    <a16:creationId xmlns:a16="http://schemas.microsoft.com/office/drawing/2014/main" id="{67A3E696-E4BC-BC5C-EAA9-0EE68DBAAB6F}"/>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highlight>
                      <a:srgbClr val="FFFFFF"/>
                    </a:highlight>
                    <a:latin typeface="Lato"/>
                    <a:ea typeface="Lato"/>
                    <a:cs typeface="Lato"/>
                    <a:sym typeface="Lato"/>
                  </a:rPr>
                  <a:t>For that, </a:t>
                </a:r>
                <a14:m>
                  <m:oMath xmlns:m="http://schemas.openxmlformats.org/officeDocument/2006/math">
                    <m:sSub>
                      <m:sSubPr>
                        <m:ctrlPr>
                          <a:rPr lang="pt-BR" sz="1800" i="1" smtClean="0">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1800" i="1">
                            <a:solidFill>
                              <a:schemeClr val="tx1"/>
                            </a:solidFill>
                            <a:highlight>
                              <a:srgbClr val="FFFFFF"/>
                            </a:highlight>
                            <a:latin typeface="Cambria Math" panose="02040503050406030204" pitchFamily="18" charset="0"/>
                          </a:rPr>
                          <m:t>𝑘</m:t>
                        </m:r>
                      </m:sub>
                    </m:sSub>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and </a:t>
                </a:r>
                <a14:m>
                  <m:oMath xmlns:m="http://schemas.openxmlformats.org/officeDocument/2006/math">
                    <m:sSubSup>
                      <m:sSubSupPr>
                        <m:ctrlPr>
                          <a:rPr lang="pt-BR" sz="1800" i="1" smtClean="0">
                            <a:solidFill>
                              <a:schemeClr val="tx1"/>
                            </a:solidFill>
                            <a:highlight>
                              <a:srgbClr val="FFFFFF"/>
                            </a:highlight>
                            <a:latin typeface="Cambria Math" panose="02040503050406030204" pitchFamily="18" charset="0"/>
                          </a:rPr>
                        </m:ctrlPr>
                      </m:sSubSupPr>
                      <m:e>
                        <m:r>
                          <a:rPr lang="pt-BR" sz="18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1800" i="1">
                            <a:solidFill>
                              <a:schemeClr val="tx1"/>
                            </a:solidFill>
                            <a:highlight>
                              <a:srgbClr val="FFFFFF"/>
                            </a:highlight>
                            <a:latin typeface="Cambria Math" panose="02040503050406030204" pitchFamily="18" charset="0"/>
                          </a:rPr>
                          <m:t>𝑘</m:t>
                        </m:r>
                      </m:sub>
                      <m:sup>
                        <m:r>
                          <a:rPr lang="pt-BR" sz="1800" i="1">
                            <a:solidFill>
                              <a:schemeClr val="tx1"/>
                            </a:solidFill>
                            <a:highlight>
                              <a:srgbClr val="FFFFFF"/>
                            </a:highlight>
                            <a:latin typeface="Cambria Math" panose="02040503050406030204" pitchFamily="18" charset="0"/>
                          </a:rPr>
                          <m:t>2</m:t>
                        </m:r>
                      </m:sup>
                    </m:sSubSup>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values for each iteration are calculated recursively using:</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oMath>
                </a14:m>
                <a:r>
                  <a:rPr lang="ar-AE" sz="2400" dirty="0">
                    <a:solidFill>
                      <a:schemeClr val="tx1"/>
                    </a:solidFill>
                    <a:highlight>
                      <a:srgbClr val="FFFFFF"/>
                    </a:highlight>
                  </a:rPr>
                  <a:t> </a:t>
                </a:r>
                <a14:m>
                  <m:oMath xmlns:m="http://schemas.openxmlformats.org/officeDocument/2006/math">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  </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1</m:t>
                        </m:r>
                      </m:sub>
                    </m:sSub>
                  </m:oMath>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smtClean="0">
                              <a:solidFill>
                                <a:schemeClr val="tx1"/>
                              </a:solidFill>
                              <a:highlight>
                                <a:srgbClr val="FFFFFF"/>
                              </a:highlight>
                              <a:latin typeface="Cambria Math" panose="02040503050406030204" pitchFamily="18" charset="0"/>
                            </a:rPr>
                            <m:t>𝑘</m:t>
                          </m:r>
                        </m:sub>
                        <m:sup>
                          <m:r>
                            <a:rPr lang="pt-BR" sz="2400" i="1" smtClean="0">
                              <a:solidFill>
                                <a:schemeClr val="tx1"/>
                              </a:solidFill>
                              <a:highlight>
                                <a:srgbClr val="FFFFFF"/>
                              </a:highlight>
                              <a:latin typeface="Cambria Math" panose="02040503050406030204" pitchFamily="18" charset="0"/>
                            </a:rPr>
                            <m:t>2</m:t>
                          </m:r>
                        </m:sup>
                      </m:sSubSup>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sSup>
                            <m:sSupPr>
                              <m:ctrlPr>
                                <a:rPr lang="ar-AE" sz="2400" i="1" smtClean="0">
                                  <a:solidFill>
                                    <a:schemeClr val="tx1"/>
                                  </a:solidFill>
                                  <a:highlight>
                                    <a:srgbClr val="FFFFFF"/>
                                  </a:highlight>
                                  <a:latin typeface="Cambria Math" panose="02040503050406030204" pitchFamily="18" charset="0"/>
                                </a:rPr>
                              </m:ctrlPr>
                            </m:s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p>
                              <m:r>
                                <a:rPr lang="ar-AE" sz="2400" i="1" smtClean="0">
                                  <a:solidFill>
                                    <a:schemeClr val="tx1"/>
                                  </a:solidFill>
                                  <a:highlight>
                                    <a:srgbClr val="FFFFFF"/>
                                  </a:highlight>
                                  <a:latin typeface="Cambria Math" panose="02040503050406030204" pitchFamily="18" charset="0"/>
                                </a:rPr>
                                <m:t>2</m:t>
                              </m:r>
                            </m:sup>
                          </m:sSup>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den>
                      </m:f>
                      <m:sSup>
                        <m:sSupPr>
                          <m:ctrlPr>
                            <a:rPr lang="ar-AE" sz="2400" i="1" smtClean="0">
                              <a:solidFill>
                                <a:schemeClr val="tx1"/>
                              </a:solidFill>
                              <a:highlight>
                                <a:srgbClr val="FFFFFF"/>
                              </a:highlight>
                              <a:latin typeface="Cambria Math" panose="02040503050406030204" pitchFamily="18" charset="0"/>
                            </a:rPr>
                          </m:ctrlPr>
                        </m:sSupPr>
                        <m:e>
                          <m:d>
                            <m:dPr>
                              <m:begChr m:val="‖"/>
                              <m:endChr m:val="‖"/>
                              <m:ctrlPr>
                                <a:rPr lang="ar-AE" sz="2400" i="1">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2</m:t>
                          </m:r>
                        </m:sup>
                      </m:sSup>
                      <m:r>
                        <a:rPr lang="ar-AE" sz="2400" i="1" smtClean="0">
                          <a:solidFill>
                            <a:schemeClr val="tx1"/>
                          </a:solidFill>
                          <a:highlight>
                            <a:srgbClr val="FFFFFF"/>
                          </a:highlight>
                          <a:latin typeface="Cambria Math" panose="02040503050406030204" pitchFamily="18" charset="0"/>
                        </a:rPr>
                        <m:t>, </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2</m:t>
                          </m:r>
                        </m:sup>
                      </m:sSubSup>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0</m:t>
                      </m:r>
                    </m:oMath>
                  </m:oMathPara>
                </a14:m>
                <a:endParaRPr lang="ar-AE" sz="2400" dirty="0">
                  <a:solidFill>
                    <a:schemeClr val="tx1"/>
                  </a:solidFill>
                  <a:highlight>
                    <a:srgbClr val="FFFFFF"/>
                  </a:highlight>
                </a:endParaRPr>
              </a:p>
            </p:txBody>
          </p:sp>
        </mc:Choice>
        <mc:Fallback>
          <p:sp>
            <p:nvSpPr>
              <p:cNvPr id="10" name="Google Shape;458;p49">
                <a:extLst>
                  <a:ext uri="{FF2B5EF4-FFF2-40B4-BE49-F238E27FC236}">
                    <a16:creationId xmlns:a16="http://schemas.microsoft.com/office/drawing/2014/main" id="{67A3E696-E4BC-BC5C-EAA9-0EE68DBAAB6F}"/>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a:stretch>
              </a:blipFill>
            </p:spPr>
            <p:txBody>
              <a:bodyPr/>
              <a:lstStyle/>
              <a:p>
                <a:r>
                  <a:rPr lang="pt-BR">
                    <a:noFill/>
                  </a:rPr>
                  <a:t> </a:t>
                </a:r>
              </a:p>
            </p:txBody>
          </p:sp>
        </mc:Fallback>
      </mc:AlternateContent>
    </p:spTree>
    <p:extLst>
      <p:ext uri="{BB962C8B-B14F-4D97-AF65-F5344CB8AC3E}">
        <p14:creationId xmlns:p14="http://schemas.microsoft.com/office/powerpoint/2010/main" val="177085772"/>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716</Words>
  <Application>Microsoft Office PowerPoint</Application>
  <PresentationFormat>Apresentação na tela (16:9)</PresentationFormat>
  <Paragraphs>76</Paragraphs>
  <Slides>18</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18</vt:i4>
      </vt:variant>
    </vt:vector>
  </HeadingPairs>
  <TitlesOfParts>
    <vt:vector size="28" baseType="lpstr">
      <vt:lpstr>Arial</vt:lpstr>
      <vt:lpstr>Overpass</vt:lpstr>
      <vt:lpstr>Barlow Semi Condensed Medium</vt:lpstr>
      <vt:lpstr>Lato</vt:lpstr>
      <vt:lpstr>Barlow Semi Condensed</vt:lpstr>
      <vt:lpstr>Cambria Math</vt:lpstr>
      <vt:lpstr>Fira Sans Extra Condensed SemiBold</vt:lpstr>
      <vt:lpstr>Roboto</vt:lpstr>
      <vt:lpstr>Fira Sans Extra Condensed</vt:lpstr>
      <vt:lpstr>Big Data Infographics by Slidesgo</vt:lpstr>
      <vt:lpstr>TEDA Algorithm</vt:lpstr>
      <vt:lpstr>TEDA</vt:lpstr>
      <vt:lpstr>Advantages x Disadvantages: </vt:lpstr>
      <vt:lpstr>TEDA</vt:lpstr>
      <vt:lpstr>TEDA</vt:lpstr>
      <vt:lpstr>TEDA</vt:lpstr>
      <vt:lpstr>Cat Jump</vt:lpstr>
      <vt:lpstr>TEDA</vt:lpstr>
      <vt:lpstr>TEDA</vt:lpstr>
      <vt:lpstr>TEDA</vt:lpstr>
      <vt:lpstr>TEDA</vt:lpstr>
      <vt:lpstr>TEDA</vt:lpstr>
      <vt:lpstr>TEDA</vt:lpstr>
      <vt:lpstr>TEDA</vt:lpstr>
      <vt:lpstr>TEDA</vt:lpstr>
      <vt:lpstr>TEDA</vt:lpstr>
      <vt:lpstr>Apresentação do PowerPoint</vt:lpstr>
      <vt:lpstr>Let’s go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 Algorithm</dc:title>
  <cp:lastModifiedBy>Pedro Meira</cp:lastModifiedBy>
  <cp:revision>4</cp:revision>
  <dcterms:modified xsi:type="dcterms:W3CDTF">2022-07-20T19:11:17Z</dcterms:modified>
</cp:coreProperties>
</file>